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22"/>
  </p:notesMasterIdLst>
  <p:sldIdLst>
    <p:sldId id="293" r:id="rId2"/>
    <p:sldId id="289" r:id="rId3"/>
    <p:sldId id="274" r:id="rId4"/>
    <p:sldId id="273" r:id="rId5"/>
    <p:sldId id="272" r:id="rId6"/>
    <p:sldId id="271" r:id="rId7"/>
    <p:sldId id="290" r:id="rId8"/>
    <p:sldId id="269" r:id="rId9"/>
    <p:sldId id="285" r:id="rId10"/>
    <p:sldId id="291" r:id="rId11"/>
    <p:sldId id="258" r:id="rId12"/>
    <p:sldId id="259" r:id="rId13"/>
    <p:sldId id="260" r:id="rId14"/>
    <p:sldId id="263" r:id="rId15"/>
    <p:sldId id="277" r:id="rId16"/>
    <p:sldId id="292" r:id="rId17"/>
    <p:sldId id="283" r:id="rId18"/>
    <p:sldId id="275" r:id="rId19"/>
    <p:sldId id="288" r:id="rId20"/>
    <p:sldId id="276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FF"/>
    <a:srgbClr val="FFCCCC"/>
    <a:srgbClr val="0033CC"/>
    <a:srgbClr val="FFCCFF"/>
    <a:srgbClr val="3366FF"/>
    <a:srgbClr val="FF6699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E2BC8-52AD-4CEF-9426-DCB1E5ACA1CD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2F738-9070-457C-AD3C-BF6462A613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65634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2F738-9070-457C-AD3C-BF6462A613F2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9969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24D88-FA57-4489-925B-CDDA51F10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CEE22-E53D-494B-8752-FDDDBE63D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D908C-8F6C-447A-9906-ED3F39171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83F06-640F-4A0D-A571-069DC0DAF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AFAD8-4AD7-4D46-9242-A1E12BC4F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F49BD-A63B-44A7-B551-6FF03C8B17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CE4FE-C21B-428C-91A0-21B264983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4E6C2-02B8-474B-8BA7-4DB32690B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D8873-5DED-47BB-B514-4226D2673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E3464-C00E-41A4-83F8-D26B1473F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CEF57-94FC-46AD-A222-DEADE44FE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25EDD-D8E9-43F3-9448-9A79B912F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01B830-A3A1-43D1-A97E-691DC11BB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Package%20-B&#224;i%20t&#7853;p%20c&#7911;ng%20c&#7889;/B&#224;i%20t&#7853;p%20tr&#7855;c%20nghi&#7879;m.ex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11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hyperlink" Target="giao%20an/Document%20Scrap%20'gi&#184;o%20&#184;n%20%20B&#181;i_%20ph...'.shs" TargetMode="External"/><Relationship Id="rId1" Type="http://schemas.openxmlformats.org/officeDocument/2006/relationships/slideLayout" Target="../slideLayouts/slideLayout1.xml"/><Relationship Id="rId4" Type="http://schemas.openxmlformats.org/officeDocument/2006/relationships/slide" Target="slide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Th&#237;%20nghi&#7879;m%20Na2SO4%20+%20BaCl2.mp4" TargetMode="External"/><Relationship Id="rId2" Type="http://schemas.openxmlformats.org/officeDocument/2006/relationships/hyperlink" Target="TN1.flv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NaOH%20+%20HCl%20--%20Ph&#7843;n%20&#7912;ng%20H&#243;a%20H&#7885;c%202016.mp4" TargetMode="External"/><Relationship Id="rId2" Type="http://schemas.openxmlformats.org/officeDocument/2006/relationships/hyperlink" Target="TN%202.av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D:\2021-2022\z2717466206963_8ea448b1b1af6383cbab4b235f7cb53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4" y="-1"/>
            <a:ext cx="9640866" cy="684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9313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363" y="4343400"/>
            <a:ext cx="8001000" cy="563563"/>
          </a:xfrm>
          <a:solidFill>
            <a:schemeClr val="accent2"/>
          </a:solidFill>
        </p:spPr>
        <p:txBody>
          <a:bodyPr/>
          <a:lstStyle/>
          <a:p>
            <a:pPr algn="l"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Lưu ý: Bazơ không tan + Axit   -&gt;    Muối  + H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-533400"/>
            <a:ext cx="8001000" cy="152400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17563" y="3719513"/>
            <a:ext cx="7543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Mg(OH)</a:t>
            </a:r>
            <a:r>
              <a:rPr lang="en-US" baseline="-25000"/>
              <a:t>2</a:t>
            </a:r>
            <a:r>
              <a:rPr lang="en-US"/>
              <a:t> + 2H</a:t>
            </a:r>
            <a:r>
              <a:rPr lang="en-US" baseline="30000"/>
              <a:t>+   </a:t>
            </a:r>
            <a:r>
              <a:rPr lang="en-US"/>
              <a:t>   </a:t>
            </a:r>
            <a:r>
              <a:rPr lang="en-US" smtClean="0"/>
              <a:t>-&gt;   </a:t>
            </a:r>
            <a:r>
              <a:rPr lang="en-US"/>
              <a:t>Mg</a:t>
            </a:r>
            <a:r>
              <a:rPr lang="en-US" baseline="30000"/>
              <a:t>2+  </a:t>
            </a:r>
            <a:r>
              <a:rPr lang="en-US"/>
              <a:t>+ H</a:t>
            </a:r>
            <a:r>
              <a:rPr lang="en-US" baseline="-25000"/>
              <a:t>2</a:t>
            </a:r>
            <a:r>
              <a:rPr lang="en-US"/>
              <a:t>O</a:t>
            </a:r>
          </a:p>
        </p:txBody>
      </p:sp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4589463" y="1490663"/>
          <a:ext cx="463550" cy="22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" imgW="190417" imgH="139639" progId="Equation.DSMT4">
                  <p:embed/>
                </p:oleObj>
              </mc:Choice>
              <mc:Fallback>
                <p:oleObj name="Equation" r:id="rId3" imgW="190417" imgH="13963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463" y="1490663"/>
                        <a:ext cx="463550" cy="22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79465" y="630867"/>
            <a:ext cx="8804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/>
              <a:t>VD</a:t>
            </a:r>
            <a:r>
              <a:rPr lang="en-US" sz="2800" b="1" i="1"/>
              <a:t>: Viết pt phân tử và ion rút gọn của phản ứng sau:</a:t>
            </a:r>
          </a:p>
        </p:txBody>
      </p:sp>
      <p:graphicFrame>
        <p:nvGraphicFramePr>
          <p:cNvPr id="3077" name="Object 8"/>
          <p:cNvGraphicFramePr>
            <a:graphicFrameLocks noChangeAspect="1"/>
          </p:cNvGraphicFramePr>
          <p:nvPr/>
        </p:nvGraphicFramePr>
        <p:xfrm>
          <a:off x="5715000" y="2708275"/>
          <a:ext cx="463550" cy="22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5" imgW="190417" imgH="139639" progId="Equation.DSMT4">
                  <p:embed/>
                </p:oleObj>
              </mc:Choice>
              <mc:Fallback>
                <p:oleObj name="Equation" r:id="rId5" imgW="190417" imgH="13963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708275"/>
                        <a:ext cx="463550" cy="22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22288" y="1265237"/>
            <a:ext cx="81343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Pt phân tử:</a:t>
            </a:r>
            <a:r>
              <a:rPr lang="en-US"/>
              <a:t> Mg(OH)</a:t>
            </a:r>
            <a:r>
              <a:rPr lang="en-US" baseline="-25000"/>
              <a:t>2</a:t>
            </a:r>
            <a:r>
              <a:rPr lang="en-US"/>
              <a:t> + 2HCl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12738" y="2075045"/>
            <a:ext cx="807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Pt ion đầy đủ</a:t>
            </a:r>
            <a:r>
              <a:rPr lang="en-US"/>
              <a:t>: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959350" y="1295400"/>
            <a:ext cx="3430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MgCl</a:t>
            </a:r>
            <a:r>
              <a:rPr lang="en-US" baseline="-25000"/>
              <a:t>2   </a:t>
            </a:r>
            <a:r>
              <a:rPr lang="en-US"/>
              <a:t>+ H</a:t>
            </a:r>
            <a:r>
              <a:rPr lang="en-US" baseline="-25000"/>
              <a:t>2</a:t>
            </a:r>
            <a:r>
              <a:rPr lang="en-US"/>
              <a:t>O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769536" y="2559842"/>
            <a:ext cx="609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Mg(OH)</a:t>
            </a:r>
            <a:r>
              <a:rPr lang="en-US" baseline="-25000"/>
              <a:t>2</a:t>
            </a:r>
            <a:r>
              <a:rPr lang="en-US"/>
              <a:t> + 2H</a:t>
            </a:r>
            <a:r>
              <a:rPr lang="en-US" baseline="30000"/>
              <a:t>+ </a:t>
            </a:r>
            <a:r>
              <a:rPr lang="en-US"/>
              <a:t>+ 2Cl</a:t>
            </a:r>
            <a:r>
              <a:rPr lang="en-US" baseline="30000"/>
              <a:t>-</a:t>
            </a:r>
            <a:r>
              <a:rPr lang="en-US"/>
              <a:t>  </a:t>
            </a:r>
            <a:r>
              <a:rPr lang="en-US" baseline="30000"/>
              <a:t> </a:t>
            </a:r>
            <a:r>
              <a:rPr lang="en-US"/>
              <a:t> </a:t>
            </a:r>
            <a:r>
              <a:rPr lang="en-US" smtClean="0"/>
              <a:t>     </a:t>
            </a:r>
            <a:r>
              <a:rPr lang="en-US"/>
              <a:t>Mg</a:t>
            </a:r>
            <a:r>
              <a:rPr lang="en-US" baseline="30000"/>
              <a:t>2+  </a:t>
            </a:r>
            <a:r>
              <a:rPr lang="en-US"/>
              <a:t>+ Cl</a:t>
            </a:r>
            <a:r>
              <a:rPr lang="en-US" baseline="30000"/>
              <a:t>- </a:t>
            </a:r>
            <a:r>
              <a:rPr lang="en-US"/>
              <a:t>+  H</a:t>
            </a:r>
            <a:r>
              <a:rPr lang="en-US" baseline="-25000"/>
              <a:t>2</a:t>
            </a:r>
            <a:r>
              <a:rPr lang="en-US"/>
              <a:t>O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11824" y="3021805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Pt ion rút gọn: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7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838200"/>
            <a:ext cx="9067800" cy="22098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</a:rPr>
              <a:t>b)</a:t>
            </a:r>
            <a:r>
              <a:rPr lang="en-US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u="sng" dirty="0" err="1" smtClean="0">
                <a:solidFill>
                  <a:srgbClr val="0000FF"/>
                </a:solidFill>
                <a:latin typeface="Times New Roman" pitchFamily="18" charset="0"/>
              </a:rPr>
              <a:t>Phản</a:t>
            </a:r>
            <a:r>
              <a:rPr lang="en-US" b="1" i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u="sng" dirty="0" err="1" smtClean="0">
                <a:solidFill>
                  <a:srgbClr val="0000FF"/>
                </a:solidFill>
                <a:latin typeface="Times New Roman" pitchFamily="18" charset="0"/>
              </a:rPr>
              <a:t>ứng</a:t>
            </a:r>
            <a:r>
              <a:rPr lang="en-US" b="1" i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u="sng" dirty="0" err="1" smtClean="0">
                <a:solidFill>
                  <a:srgbClr val="0000FF"/>
                </a:solidFill>
                <a:latin typeface="Times New Roman" pitchFamily="18" charset="0"/>
              </a:rPr>
              <a:t>tạo</a:t>
            </a:r>
            <a:r>
              <a:rPr lang="en-US" b="1" i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u="sng" dirty="0" err="1" smtClean="0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b="1" i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u="sng" dirty="0" err="1" smtClean="0">
                <a:solidFill>
                  <a:srgbClr val="0000FF"/>
                </a:solidFill>
                <a:latin typeface="Times New Roman" pitchFamily="18" charset="0"/>
              </a:rPr>
              <a:t>axit</a:t>
            </a:r>
            <a:r>
              <a:rPr lang="en-US" b="1" i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i="1" u="sng" dirty="0" err="1" smtClean="0">
                <a:solidFill>
                  <a:srgbClr val="0000FF"/>
                </a:solidFill>
                <a:latin typeface="Times New Roman" pitchFamily="18" charset="0"/>
              </a:rPr>
              <a:t>yếu</a:t>
            </a:r>
            <a:r>
              <a:rPr lang="en-US" b="1" i="1" u="sng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b="1" i="1" dirty="0" err="1" smtClean="0">
                <a:solidFill>
                  <a:srgbClr val="FF0066"/>
                </a:solidFill>
                <a:latin typeface="Times New Roman" pitchFamily="18" charset="0"/>
              </a:rPr>
              <a:t>Thí</a:t>
            </a:r>
            <a:r>
              <a:rPr lang="en-US" b="1" i="1" dirty="0" smtClean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66"/>
                </a:solidFill>
                <a:latin typeface="Times New Roman" pitchFamily="18" charset="0"/>
              </a:rPr>
              <a:t>nghiệm</a:t>
            </a:r>
            <a:r>
              <a:rPr lang="en-US" b="1" i="1" dirty="0" smtClean="0">
                <a:solidFill>
                  <a:srgbClr val="FF0066"/>
                </a:solidFill>
                <a:latin typeface="Times New Roman" pitchFamily="18" charset="0"/>
              </a:rPr>
              <a:t> 3</a:t>
            </a:r>
            <a:r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: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Cho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dd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HCl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vào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cốc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đựng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dd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CH</a:t>
            </a:r>
            <a:r>
              <a:rPr lang="en-US" baseline="-25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COONa  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Hiện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tượng</a:t>
            </a:r>
            <a:r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:  Ngửi thấy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mùi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giấm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chua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81000" y="2820988"/>
            <a:ext cx="7848600" cy="2062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 sz="3200" dirty="0">
              <a:solidFill>
                <a:srgbClr val="000000"/>
              </a:solidFill>
            </a:endParaRPr>
          </a:p>
          <a:p>
            <a:pPr eaLnBrk="0" hangingPunct="0">
              <a:defRPr/>
            </a:pPr>
            <a:r>
              <a:rPr lang="en-US" sz="3200" dirty="0" err="1">
                <a:solidFill>
                  <a:srgbClr val="000000"/>
                </a:solidFill>
              </a:rPr>
              <a:t>PTPƯ</a:t>
            </a:r>
            <a:r>
              <a:rPr lang="en-US" sz="3200" dirty="0">
                <a:solidFill>
                  <a:srgbClr val="000000"/>
                </a:solidFill>
              </a:rPr>
              <a:t>:</a:t>
            </a:r>
          </a:p>
          <a:p>
            <a:pPr eaLnBrk="0" hangingPunct="0">
              <a:defRPr/>
            </a:pPr>
            <a:r>
              <a:rPr lang="en-US" sz="3200" dirty="0">
                <a:solidFill>
                  <a:srgbClr val="000000"/>
                </a:solidFill>
              </a:rPr>
              <a:t>      </a:t>
            </a:r>
            <a:r>
              <a:rPr lang="en-US" sz="2800" dirty="0" err="1">
                <a:solidFill>
                  <a:srgbClr val="000000"/>
                </a:solidFill>
              </a:rPr>
              <a:t>CH</a:t>
            </a:r>
            <a:r>
              <a:rPr lang="en-US" sz="2800" baseline="-25000" dirty="0" err="1">
                <a:solidFill>
                  <a:srgbClr val="000000"/>
                </a:solidFill>
              </a:rPr>
              <a:t>3</a:t>
            </a:r>
            <a:r>
              <a:rPr lang="en-US" sz="2800" dirty="0" err="1">
                <a:solidFill>
                  <a:srgbClr val="000000"/>
                </a:solidFill>
              </a:rPr>
              <a:t>COONa</a:t>
            </a:r>
            <a:r>
              <a:rPr lang="en-US" sz="2800" dirty="0">
                <a:solidFill>
                  <a:srgbClr val="000000"/>
                </a:solidFill>
              </a:rPr>
              <a:t>  +  </a:t>
            </a:r>
            <a:r>
              <a:rPr lang="en-US" sz="2800" dirty="0" err="1">
                <a:solidFill>
                  <a:srgbClr val="000000"/>
                </a:solidFill>
              </a:rPr>
              <a:t>HCl</a:t>
            </a:r>
            <a:r>
              <a:rPr lang="en-US" sz="2800" dirty="0">
                <a:solidFill>
                  <a:srgbClr val="000000"/>
                </a:solidFill>
              </a:rPr>
              <a:t>   </a:t>
            </a: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en-US" sz="2800" dirty="0"/>
              <a:t>  </a:t>
            </a:r>
            <a:r>
              <a:rPr lang="en-US" sz="2800" u="sng" dirty="0" err="1">
                <a:solidFill>
                  <a:srgbClr val="0000CC"/>
                </a:solidFill>
              </a:rPr>
              <a:t>CH</a:t>
            </a:r>
            <a:r>
              <a:rPr lang="en-US" sz="2800" u="sng" baseline="-25000" dirty="0" err="1">
                <a:solidFill>
                  <a:srgbClr val="0000CC"/>
                </a:solidFill>
              </a:rPr>
              <a:t>3</a:t>
            </a:r>
            <a:r>
              <a:rPr lang="en-US" sz="2800" u="sng" dirty="0" err="1">
                <a:solidFill>
                  <a:srgbClr val="0000CC"/>
                </a:solidFill>
              </a:rPr>
              <a:t>COOH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>
                <a:solidFill>
                  <a:srgbClr val="FF99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  </a:t>
            </a:r>
            <a:r>
              <a:rPr lang="en-US" sz="2800" dirty="0" err="1">
                <a:solidFill>
                  <a:srgbClr val="000000"/>
                </a:solidFill>
              </a:rPr>
              <a:t>NaCl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12954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Pt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ion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đầy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đủ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Na</a:t>
            </a:r>
            <a:r>
              <a:rPr lang="en-US" sz="2800" baseline="30000" dirty="0" smtClean="0">
                <a:solidFill>
                  <a:srgbClr val="000000"/>
                </a:solidFill>
                <a:latin typeface="Times New Roman" pitchFamily="18" charset="0"/>
              </a:rPr>
              <a:t>+ 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+ CH</a:t>
            </a:r>
            <a:r>
              <a:rPr lang="en-US" sz="2800" baseline="-25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COO</a:t>
            </a:r>
            <a:r>
              <a:rPr lang="en-US" sz="2800" baseline="30000" dirty="0" smtClean="0">
                <a:solidFill>
                  <a:srgbClr val="000000"/>
                </a:solidFill>
                <a:latin typeface="Times New Roman" pitchFamily="18" charset="0"/>
              </a:rPr>
              <a:t>-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+ H</a:t>
            </a:r>
            <a:r>
              <a:rPr lang="en-US" sz="2800" baseline="30000" dirty="0" smtClean="0">
                <a:solidFill>
                  <a:srgbClr val="000000"/>
                </a:solidFill>
                <a:latin typeface="Times New Roman" pitchFamily="18" charset="0"/>
              </a:rPr>
              <a:t>+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 +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</a:rPr>
              <a:t>Cl</a:t>
            </a:r>
            <a:r>
              <a:rPr lang="en-US" sz="2800" baseline="30000" dirty="0" smtClean="0">
                <a:solidFill>
                  <a:srgbClr val="000000"/>
                </a:solidFill>
                <a:latin typeface="Times New Roman" pitchFamily="18" charset="0"/>
              </a:rPr>
              <a:t>-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CH</a:t>
            </a:r>
            <a:r>
              <a:rPr lang="en-US" sz="2800" baseline="-25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COOH </a:t>
            </a:r>
            <a:r>
              <a:rPr lang="en-US" sz="2800" smtClean="0">
                <a:solidFill>
                  <a:srgbClr val="000000"/>
                </a:solidFill>
                <a:latin typeface="Times New Roman" pitchFamily="18" charset="0"/>
              </a:rPr>
              <a:t>+ Na</a:t>
            </a:r>
            <a:r>
              <a:rPr lang="en-US" sz="2800" baseline="30000" smtClean="0">
                <a:solidFill>
                  <a:srgbClr val="000000"/>
                </a:solidFill>
                <a:latin typeface="Times New Roman" pitchFamily="18" charset="0"/>
              </a:rPr>
              <a:t>+ </a:t>
            </a:r>
            <a:r>
              <a:rPr lang="en-US" sz="2800" smtClean="0">
                <a:solidFill>
                  <a:srgbClr val="000000"/>
                </a:solidFill>
                <a:latin typeface="Times New Roman" pitchFamily="18" charset="0"/>
              </a:rPr>
              <a:t>  + Cl</a:t>
            </a:r>
            <a:r>
              <a:rPr lang="en-US" sz="2800" baseline="30000" smtClean="0">
                <a:solidFill>
                  <a:srgbClr val="000000"/>
                </a:solidFill>
                <a:latin typeface="Times New Roman" pitchFamily="18" charset="0"/>
              </a:rPr>
              <a:t>-</a:t>
            </a:r>
            <a:endParaRPr lang="en-US" sz="2800" baseline="30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866775" y="1981200"/>
            <a:ext cx="7391400" cy="11604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 b="1" dirty="0" err="1">
                <a:solidFill>
                  <a:srgbClr val="000000"/>
                </a:solidFill>
              </a:rPr>
              <a:t>Pt</a:t>
            </a:r>
            <a:r>
              <a:rPr lang="en-US" sz="2800" b="1" dirty="0">
                <a:solidFill>
                  <a:srgbClr val="000000"/>
                </a:solidFill>
              </a:rPr>
              <a:t> ion </a:t>
            </a:r>
            <a:r>
              <a:rPr lang="en-US" sz="2800" b="1" dirty="0" err="1">
                <a:solidFill>
                  <a:srgbClr val="000000"/>
                </a:solidFill>
              </a:rPr>
              <a:t>thu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gọn</a:t>
            </a:r>
            <a:r>
              <a:rPr lang="en-US" sz="2800" b="1" dirty="0">
                <a:solidFill>
                  <a:srgbClr val="000000"/>
                </a:solidFill>
              </a:rPr>
              <a:t>:</a:t>
            </a:r>
          </a:p>
          <a:p>
            <a:pPr eaLnBrk="0" hangingPunct="0">
              <a:defRPr/>
            </a:pPr>
            <a:r>
              <a:rPr lang="en-US" sz="2800" dirty="0">
                <a:solidFill>
                  <a:srgbClr val="000000"/>
                </a:solidFill>
              </a:rPr>
              <a:t>           </a:t>
            </a:r>
            <a:r>
              <a:rPr lang="en-US" sz="2800" dirty="0" err="1">
                <a:solidFill>
                  <a:srgbClr val="000000"/>
                </a:solidFill>
              </a:rPr>
              <a:t>CH</a:t>
            </a:r>
            <a:r>
              <a:rPr lang="en-US" sz="2800" baseline="-25000" dirty="0" err="1">
                <a:solidFill>
                  <a:srgbClr val="000000"/>
                </a:solidFill>
              </a:rPr>
              <a:t>3</a:t>
            </a:r>
            <a:r>
              <a:rPr lang="en-US" sz="2800" dirty="0" err="1">
                <a:solidFill>
                  <a:srgbClr val="000000"/>
                </a:solidFill>
              </a:rPr>
              <a:t>COO</a:t>
            </a:r>
            <a:r>
              <a:rPr lang="en-US" sz="2800" baseline="30000" dirty="0">
                <a:solidFill>
                  <a:srgbClr val="000000"/>
                </a:solidFill>
              </a:rPr>
              <a:t>-  </a:t>
            </a:r>
            <a:r>
              <a:rPr lang="en-US" sz="2800" dirty="0">
                <a:solidFill>
                  <a:srgbClr val="000000"/>
                </a:solidFill>
              </a:rPr>
              <a:t>+  H</a:t>
            </a:r>
            <a:r>
              <a:rPr lang="en-US" sz="2800" baseline="30000" dirty="0">
                <a:solidFill>
                  <a:srgbClr val="000000"/>
                </a:solidFill>
              </a:rPr>
              <a:t>+</a:t>
            </a:r>
            <a:r>
              <a:rPr lang="en-US" sz="2800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en-US" sz="2800" dirty="0">
                <a:solidFill>
                  <a:srgbClr val="000000"/>
                </a:solidFill>
              </a:rPr>
              <a:t>  </a:t>
            </a:r>
            <a:r>
              <a:rPr lang="en-US" sz="2800" dirty="0" err="1">
                <a:solidFill>
                  <a:srgbClr val="000000"/>
                </a:solidFill>
              </a:rPr>
              <a:t>CH</a:t>
            </a:r>
            <a:r>
              <a:rPr lang="en-US" sz="2800" baseline="-25000" dirty="0" err="1">
                <a:solidFill>
                  <a:srgbClr val="000000"/>
                </a:solidFill>
              </a:rPr>
              <a:t>3</a:t>
            </a:r>
            <a:r>
              <a:rPr lang="en-US" sz="2800" dirty="0" err="1">
                <a:solidFill>
                  <a:srgbClr val="000000"/>
                </a:solidFill>
              </a:rPr>
              <a:t>COOH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286000" y="3733800"/>
            <a:ext cx="4648200" cy="1066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dirty="0"/>
              <a:t>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en-US" sz="2800" dirty="0"/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pư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tạo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CH</a:t>
            </a:r>
            <a:r>
              <a:rPr lang="en-US" sz="3200" b="1" i="1" baseline="-25000" dirty="0" err="1">
                <a:solidFill>
                  <a:srgbClr val="0000CC"/>
                </a:solidFill>
              </a:rPr>
              <a:t>3</a:t>
            </a:r>
            <a:r>
              <a:rPr lang="en-US" sz="3200" b="1" i="1" dirty="0" err="1">
                <a:solidFill>
                  <a:srgbClr val="0000CC"/>
                </a:solidFill>
              </a:rPr>
              <a:t>COOH</a:t>
            </a:r>
            <a:r>
              <a:rPr lang="en-US" sz="3200" b="1" i="1" dirty="0">
                <a:solidFill>
                  <a:srgbClr val="0000CC"/>
                </a:solidFill>
              </a:rPr>
              <a:t> – </a:t>
            </a:r>
            <a:r>
              <a:rPr lang="en-US" sz="3200" b="1" i="1" dirty="0" err="1">
                <a:solidFill>
                  <a:srgbClr val="0000CC"/>
                </a:solidFill>
              </a:rPr>
              <a:t>là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chất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điện</a:t>
            </a:r>
            <a:r>
              <a:rPr lang="en-US" sz="3200" b="1" i="1" dirty="0">
                <a:solidFill>
                  <a:srgbClr val="0000CC"/>
                </a:solidFill>
              </a:rPr>
              <a:t> li </a:t>
            </a:r>
            <a:r>
              <a:rPr lang="en-US" sz="3200" b="1" i="1" dirty="0" err="1">
                <a:solidFill>
                  <a:srgbClr val="0000CC"/>
                </a:solidFill>
              </a:rPr>
              <a:t>yếu</a:t>
            </a:r>
            <a:r>
              <a:rPr lang="en-US" sz="3200" b="1" i="1" dirty="0">
                <a:solidFill>
                  <a:srgbClr val="0000CC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  <p:bldP spid="17411" grpId="0"/>
      <p:bldP spid="174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1524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FF0066"/>
                </a:solidFill>
                <a:latin typeface="Times New Roman" pitchFamily="18" charset="0"/>
              </a:rPr>
              <a:t>Thí nghiệm 4</a:t>
            </a:r>
            <a:r>
              <a:rPr lang="en-US" sz="2800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r>
              <a:rPr lang="en-US" sz="2800" smtClean="0">
                <a:solidFill>
                  <a:srgbClr val="000000"/>
                </a:solidFill>
                <a:latin typeface="Times New Roman" pitchFamily="18" charset="0"/>
              </a:rPr>
              <a:t> Chuẩn bị 2 ống nghiệm đựng dd Na</a:t>
            </a:r>
            <a:r>
              <a:rPr lang="en-US" sz="2800" baseline="-2500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US" sz="2800" smtClean="0">
                <a:solidFill>
                  <a:srgbClr val="000000"/>
                </a:solidFill>
                <a:latin typeface="Times New Roman" pitchFamily="18" charset="0"/>
              </a:rPr>
              <a:t>CO</a:t>
            </a:r>
            <a:r>
              <a:rPr lang="en-US" sz="2800" baseline="-2500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en-US" sz="2800" smtClean="0">
                <a:solidFill>
                  <a:srgbClr val="000000"/>
                </a:solidFill>
                <a:latin typeface="Times New Roman" pitchFamily="18" charset="0"/>
              </a:rPr>
              <a:t> và dd HCl. 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38200" y="217805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i="1">
                <a:solidFill>
                  <a:srgbClr val="000000"/>
                </a:solidFill>
              </a:rPr>
              <a:t>Hiện tượng</a:t>
            </a:r>
            <a:r>
              <a:rPr lang="en-US" sz="2800" b="1">
                <a:solidFill>
                  <a:srgbClr val="000000"/>
                </a:solidFill>
              </a:rPr>
              <a:t>:</a:t>
            </a: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09575" y="4883150"/>
            <a:ext cx="80010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 dirty="0"/>
              <a:t>         </a:t>
            </a:r>
            <a:r>
              <a:rPr lang="en-US" sz="2800" dirty="0" err="1">
                <a:solidFill>
                  <a:srgbClr val="000000"/>
                </a:solidFill>
              </a:rPr>
              <a:t>CO</a:t>
            </a:r>
            <a:r>
              <a:rPr lang="en-US" sz="2800" baseline="-25000" dirty="0" err="1">
                <a:solidFill>
                  <a:srgbClr val="000000"/>
                </a:solidFill>
              </a:rPr>
              <a:t>3</a:t>
            </a:r>
            <a:r>
              <a:rPr lang="en-US" sz="2800" baseline="30000" dirty="0" err="1">
                <a:solidFill>
                  <a:srgbClr val="000000"/>
                </a:solidFill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</a:rPr>
              <a:t>-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dirty="0"/>
              <a:t> </a:t>
            </a:r>
            <a:r>
              <a:rPr lang="en-US" sz="2800" dirty="0" err="1"/>
              <a:t>2H</a:t>
            </a:r>
            <a:r>
              <a:rPr lang="en-US" sz="2800" baseline="30000" dirty="0"/>
              <a:t>+</a:t>
            </a:r>
            <a:r>
              <a:rPr lang="en-US" sz="2800" dirty="0"/>
              <a:t>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</a:t>
            </a:r>
            <a:r>
              <a:rPr lang="en-US" sz="2800" b="1" dirty="0">
                <a:solidFill>
                  <a:srgbClr val="0000CC"/>
                </a:solidFill>
              </a:rPr>
              <a:t>CO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FF9900"/>
                </a:solidFill>
              </a:rPr>
              <a:t>  </a:t>
            </a:r>
            <a:r>
              <a:rPr lang="en-US" sz="2800" dirty="0">
                <a:solidFill>
                  <a:srgbClr val="000000"/>
                </a:solidFill>
              </a:rPr>
              <a:t>+  H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8441" name="AutoShape 9"/>
          <p:cNvSpPr>
            <a:spLocks noChangeArrowheads="1"/>
          </p:cNvSpPr>
          <p:nvPr/>
        </p:nvSpPr>
        <p:spPr bwMode="auto">
          <a:xfrm>
            <a:off x="457200" y="130175"/>
            <a:ext cx="8305800" cy="9144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</a:pPr>
            <a:r>
              <a:rPr lang="vi-VN" sz="4000" b="1">
                <a:solidFill>
                  <a:srgbClr val="FF0000"/>
                </a:solidFill>
              </a:rPr>
              <a:t>3. Phản ứng tạo thành chất khí</a:t>
            </a:r>
          </a:p>
        </p:txBody>
      </p:sp>
      <p:sp>
        <p:nvSpPr>
          <p:cNvPr id="18443" name="Oval 11"/>
          <p:cNvSpPr>
            <a:spLocks noChangeArrowheads="1"/>
          </p:cNvSpPr>
          <p:nvPr/>
        </p:nvSpPr>
        <p:spPr bwMode="auto">
          <a:xfrm>
            <a:off x="6781800" y="5791200"/>
            <a:ext cx="990600" cy="762000"/>
          </a:xfrm>
          <a:prstGeom prst="ellipse">
            <a:avLst/>
          </a:prstGeom>
          <a:solidFill>
            <a:srgbClr val="FFCCCC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</a:pPr>
            <a:r>
              <a:rPr lang="en-US" b="1" dirty="0">
                <a:solidFill>
                  <a:srgbClr val="0000FF"/>
                </a:solidFill>
                <a:latin typeface="Tahoma" pitchFamily="34" charset="0"/>
              </a:rPr>
              <a:t>TN3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157163" y="2822575"/>
            <a:ext cx="15287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</a:rPr>
              <a:t>Pt phân tử: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2743200" y="2235200"/>
            <a:ext cx="3448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</a:rPr>
              <a:t>Có sủi bọt khí không màu.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219200" y="2790825"/>
            <a:ext cx="7696200" cy="523875"/>
            <a:chOff x="384" y="2360"/>
            <a:chExt cx="4848" cy="330"/>
          </a:xfrm>
        </p:grpSpPr>
        <p:sp>
          <p:nvSpPr>
            <p:cNvPr id="18448" name="Text Box 16"/>
            <p:cNvSpPr txBox="1">
              <a:spLocks noChangeArrowheads="1"/>
            </p:cNvSpPr>
            <p:nvPr/>
          </p:nvSpPr>
          <p:spPr bwMode="auto">
            <a:xfrm>
              <a:off x="384" y="2360"/>
              <a:ext cx="4848" cy="330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2800" dirty="0"/>
                <a:t>       </a:t>
              </a:r>
              <a:r>
                <a:rPr lang="en-US" sz="2800" dirty="0">
                  <a:solidFill>
                    <a:srgbClr val="000000"/>
                  </a:solidFill>
                </a:rPr>
                <a:t>Na</a:t>
              </a:r>
              <a:r>
                <a:rPr lang="en-US" sz="2800" baseline="-25000" dirty="0">
                  <a:solidFill>
                    <a:srgbClr val="000000"/>
                  </a:solidFill>
                </a:rPr>
                <a:t>2</a:t>
              </a:r>
              <a:r>
                <a:rPr lang="en-US" sz="2800" dirty="0">
                  <a:solidFill>
                    <a:srgbClr val="000000"/>
                  </a:solidFill>
                </a:rPr>
                <a:t>CO</a:t>
              </a:r>
              <a:r>
                <a:rPr lang="en-US" sz="2800" baseline="-25000" dirty="0">
                  <a:solidFill>
                    <a:srgbClr val="000000"/>
                  </a:solidFill>
                </a:rPr>
                <a:t>3</a:t>
              </a:r>
              <a:r>
                <a:rPr lang="en-US" sz="2800" dirty="0">
                  <a:solidFill>
                    <a:srgbClr val="000000"/>
                  </a:solidFill>
                </a:rPr>
                <a:t>  + 2 </a:t>
              </a:r>
              <a:r>
                <a:rPr lang="en-US" sz="2800" dirty="0" err="1">
                  <a:solidFill>
                    <a:srgbClr val="000000"/>
                  </a:solidFill>
                </a:rPr>
                <a:t>HCl</a:t>
              </a:r>
              <a:r>
                <a:rPr lang="en-US" sz="2800" dirty="0">
                  <a:solidFill>
                    <a:srgbClr val="000000"/>
                  </a:solidFill>
                </a:rPr>
                <a:t>  </a:t>
              </a: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→</a:t>
              </a:r>
              <a:r>
                <a:rPr lang="en-US" sz="2800" dirty="0">
                  <a:solidFill>
                    <a:srgbClr val="000000"/>
                  </a:solidFill>
                </a:rPr>
                <a:t> 2NaCl + </a:t>
              </a:r>
              <a:r>
                <a:rPr lang="en-US" sz="2800" b="1" dirty="0">
                  <a:solidFill>
                    <a:srgbClr val="0000CC"/>
                  </a:solidFill>
                </a:rPr>
                <a:t>CO</a:t>
              </a:r>
              <a:r>
                <a:rPr lang="en-US" sz="2800" b="1" baseline="-25000" dirty="0">
                  <a:solidFill>
                    <a:srgbClr val="0000CC"/>
                  </a:solidFill>
                </a:rPr>
                <a:t>2</a:t>
              </a:r>
              <a:r>
                <a:rPr lang="en-US" sz="2800" b="1" dirty="0">
                  <a:solidFill>
                    <a:srgbClr val="FF9900"/>
                  </a:solidFill>
                </a:rPr>
                <a:t> </a:t>
              </a:r>
              <a:r>
                <a:rPr lang="en-US" sz="2800" dirty="0"/>
                <a:t> </a:t>
              </a:r>
              <a:r>
                <a:rPr lang="en-US" sz="2800" dirty="0">
                  <a:solidFill>
                    <a:srgbClr val="000000"/>
                  </a:solidFill>
                </a:rPr>
                <a:t>+  H</a:t>
              </a:r>
              <a:r>
                <a:rPr lang="en-US" sz="2800" baseline="-25000" dirty="0">
                  <a:solidFill>
                    <a:srgbClr val="000000"/>
                  </a:solidFill>
                </a:rPr>
                <a:t>2</a:t>
              </a:r>
              <a:r>
                <a:rPr lang="en-US" sz="2800" dirty="0">
                  <a:solidFill>
                    <a:srgbClr val="000000"/>
                  </a:solidFill>
                </a:rPr>
                <a:t>O</a:t>
              </a:r>
            </a:p>
          </p:txBody>
        </p:sp>
        <p:sp>
          <p:nvSpPr>
            <p:cNvPr id="4112" name="Line 17"/>
            <p:cNvSpPr>
              <a:spLocks noChangeShapeType="1"/>
            </p:cNvSpPr>
            <p:nvPr/>
          </p:nvSpPr>
          <p:spPr bwMode="auto">
            <a:xfrm flipV="1">
              <a:off x="4080" y="2426"/>
              <a:ext cx="0" cy="192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609600" y="4343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PT ion thu gọn: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57200" y="3367088"/>
            <a:ext cx="2362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PT ion đầy đủ: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3829050"/>
            <a:ext cx="7696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 2Na</a:t>
            </a:r>
            <a:r>
              <a:rPr lang="en-US" baseline="30000" dirty="0"/>
              <a:t>+</a:t>
            </a:r>
            <a:r>
              <a:rPr lang="en-US" dirty="0"/>
              <a:t> + </a:t>
            </a:r>
            <a:r>
              <a:rPr lang="en-US" dirty="0">
                <a:solidFill>
                  <a:srgbClr val="000000"/>
                </a:solidFill>
              </a:rPr>
              <a:t>CO</a:t>
            </a:r>
            <a:r>
              <a:rPr lang="en-US" baseline="-25000" dirty="0">
                <a:solidFill>
                  <a:srgbClr val="000000"/>
                </a:solidFill>
              </a:rPr>
              <a:t>3</a:t>
            </a:r>
            <a:r>
              <a:rPr lang="en-US" baseline="30000" dirty="0">
                <a:solidFill>
                  <a:srgbClr val="000000"/>
                </a:solidFill>
              </a:rPr>
              <a:t>2-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dirty="0"/>
              <a:t> 2H</a:t>
            </a:r>
            <a:r>
              <a:rPr lang="en-US" baseline="30000" dirty="0"/>
              <a:t>+</a:t>
            </a:r>
            <a:r>
              <a:rPr lang="en-US" dirty="0"/>
              <a:t>+ 2Cl</a:t>
            </a:r>
            <a:r>
              <a:rPr lang="en-US" baseline="30000" dirty="0"/>
              <a:t>-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2Na</a:t>
            </a:r>
            <a:r>
              <a:rPr lang="en-US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+ 2Cl</a:t>
            </a:r>
            <a:r>
              <a:rPr lang="en-US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 </a:t>
            </a:r>
            <a:r>
              <a:rPr lang="en-US" b="1" dirty="0">
                <a:solidFill>
                  <a:srgbClr val="0000CC"/>
                </a:solidFill>
              </a:rPr>
              <a:t>CO</a:t>
            </a:r>
            <a:r>
              <a:rPr lang="en-US" b="1" baseline="-25000" dirty="0">
                <a:solidFill>
                  <a:srgbClr val="0000CC"/>
                </a:solidFill>
              </a:rPr>
              <a:t>2</a:t>
            </a:r>
            <a:r>
              <a:rPr lang="en-US" b="1" dirty="0">
                <a:solidFill>
                  <a:srgbClr val="FF99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+  H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O</a:t>
            </a:r>
            <a:endParaRPr lang="en-US" dirty="0"/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/>
        </p:nvGraphicFramePr>
        <p:xfrm>
          <a:off x="6705600" y="3886200"/>
          <a:ext cx="2286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139639" imgH="203112" progId="Equation.DSMT4">
                  <p:embed/>
                </p:oleObj>
              </mc:Choice>
              <mc:Fallback>
                <p:oleObj name="Equation" r:id="rId3" imgW="139639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886200"/>
                        <a:ext cx="228600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/>
      <p:bldP spid="18435" grpId="0"/>
      <p:bldP spid="18441" grpId="0" animBg="1"/>
      <p:bldP spid="18443" grpId="0" animBg="1"/>
      <p:bldP spid="18447" grpId="0"/>
      <p:bldP spid="18454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2819400" y="304800"/>
            <a:ext cx="6324600" cy="14478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rgbClr val="FF0066"/>
              </a:buClr>
              <a:buFont typeface="Wingdings" pitchFamily="2" charset="2"/>
              <a:buChar char="v"/>
              <a:defRPr/>
            </a:pPr>
            <a:r>
              <a:rPr lang="en-US" sz="2800" dirty="0" smtClean="0">
                <a:latin typeface="Times New Roman" pitchFamily="18" charset="0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Phản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ứng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xảy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ra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trong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dung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dịch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chất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điện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li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phản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ứng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b="1" i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giữa</a:t>
            </a:r>
            <a:r>
              <a:rPr lang="en-US" b="1" i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các</a:t>
            </a:r>
            <a:r>
              <a:rPr lang="en-US" b="1" i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 ion</a:t>
            </a:r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495300" y="1876424"/>
            <a:ext cx="83058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Clr>
                <a:srgbClr val="FF0066"/>
              </a:buClr>
              <a:buFont typeface="Wingdings" pitchFamily="2" charset="2"/>
              <a:buChar char="v"/>
            </a:pPr>
            <a:r>
              <a:rPr lang="en-US" sz="2800" dirty="0"/>
              <a:t>  </a:t>
            </a:r>
            <a:r>
              <a:rPr lang="en-US" sz="3200" dirty="0" err="1">
                <a:solidFill>
                  <a:srgbClr val="000000"/>
                </a:solidFill>
              </a:rPr>
              <a:t>Phản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ứng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trong</a:t>
            </a:r>
            <a:r>
              <a:rPr lang="en-US" sz="3200" dirty="0">
                <a:solidFill>
                  <a:srgbClr val="000000"/>
                </a:solidFill>
              </a:rPr>
              <a:t> dung </a:t>
            </a:r>
            <a:r>
              <a:rPr lang="en-US" sz="3200" dirty="0" err="1">
                <a:solidFill>
                  <a:srgbClr val="000000"/>
                </a:solidFill>
              </a:rPr>
              <a:t>dịch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các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chất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điện</a:t>
            </a:r>
            <a:r>
              <a:rPr lang="en-US" sz="3200" dirty="0">
                <a:solidFill>
                  <a:srgbClr val="000000"/>
                </a:solidFill>
              </a:rPr>
              <a:t> li </a:t>
            </a:r>
            <a:r>
              <a:rPr lang="en-US" sz="3200" dirty="0" err="1">
                <a:solidFill>
                  <a:srgbClr val="000000"/>
                </a:solidFill>
              </a:rPr>
              <a:t>chỉ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có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thể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xảy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ra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khi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có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ít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nhất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một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trong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các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điều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kiện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sau</a:t>
            </a:r>
            <a:r>
              <a:rPr lang="en-US" sz="3200" dirty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15901" y="3640138"/>
            <a:ext cx="8207374" cy="523875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square">
            <a:spAutoFit/>
            <a:flatTx/>
          </a:bodyPr>
          <a:lstStyle/>
          <a:p>
            <a:pPr eaLnBrk="0" hangingPunct="0"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 i="1">
                <a:solidFill>
                  <a:srgbClr val="0000FF"/>
                </a:solidFill>
              </a:rPr>
              <a:t>1. Tạo thành chất kết tủa:VD: BaSO</a:t>
            </a:r>
            <a:r>
              <a:rPr lang="en-US" sz="2800" b="1" i="1" baseline="-25000">
                <a:solidFill>
                  <a:srgbClr val="0000FF"/>
                </a:solidFill>
              </a:rPr>
              <a:t>4</a:t>
            </a:r>
            <a:r>
              <a:rPr lang="en-US" sz="2800" b="1" i="1">
                <a:solidFill>
                  <a:srgbClr val="0000FF"/>
                </a:solidFill>
              </a:rPr>
              <a:t>, AgCl, CaCO</a:t>
            </a:r>
            <a:r>
              <a:rPr lang="en-US" sz="2800" b="1" i="1" baseline="-25000">
                <a:solidFill>
                  <a:srgbClr val="0000FF"/>
                </a:solidFill>
              </a:rPr>
              <a:t>3</a:t>
            </a:r>
            <a:r>
              <a:rPr lang="en-US" sz="2800" b="1" i="1">
                <a:solidFill>
                  <a:srgbClr val="0000FF"/>
                </a:solidFill>
              </a:rPr>
              <a:t>..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01614" y="4782344"/>
            <a:ext cx="8485186" cy="523875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square">
            <a:spAutoFit/>
            <a:flatTx/>
          </a:bodyPr>
          <a:lstStyle/>
          <a:p>
            <a:pPr eaLnBrk="0" hangingPunct="0"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 i="1">
                <a:solidFill>
                  <a:srgbClr val="0000FF"/>
                </a:solidFill>
              </a:rPr>
              <a:t>2. Tạo thành chất điện li yếu: H</a:t>
            </a:r>
            <a:r>
              <a:rPr lang="en-US" sz="2800" b="1" i="1" baseline="-25000">
                <a:solidFill>
                  <a:srgbClr val="0000FF"/>
                </a:solidFill>
              </a:rPr>
              <a:t>2</a:t>
            </a:r>
            <a:r>
              <a:rPr lang="en-US" sz="2800" b="1" i="1">
                <a:solidFill>
                  <a:srgbClr val="0000FF"/>
                </a:solidFill>
              </a:rPr>
              <a:t>O, CH</a:t>
            </a:r>
            <a:r>
              <a:rPr lang="en-US" sz="2800" b="1" i="1" baseline="-25000">
                <a:solidFill>
                  <a:srgbClr val="0000FF"/>
                </a:solidFill>
              </a:rPr>
              <a:t>3</a:t>
            </a:r>
            <a:r>
              <a:rPr lang="en-US" sz="2800" b="1" i="1">
                <a:solidFill>
                  <a:srgbClr val="0000FF"/>
                </a:solidFill>
              </a:rPr>
              <a:t>COOH, HF </a:t>
            </a:r>
            <a:r>
              <a:rPr lang="en-US" sz="2800" b="1" i="1" baseline="-25000">
                <a:solidFill>
                  <a:srgbClr val="0000FF"/>
                </a:solidFill>
              </a:rPr>
              <a:t> </a:t>
            </a:r>
            <a:r>
              <a:rPr lang="en-US" sz="2800" b="1" i="1">
                <a:solidFill>
                  <a:srgbClr val="0000FF"/>
                </a:solidFill>
              </a:rPr>
              <a:t>...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04800" y="5993606"/>
            <a:ext cx="8686800" cy="519113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square">
            <a:spAutoFit/>
            <a:flatTx/>
          </a:bodyPr>
          <a:lstStyle/>
          <a:p>
            <a:pPr eaLnBrk="0" hangingPunct="0"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 i="1">
                <a:solidFill>
                  <a:srgbClr val="0000FF"/>
                </a:solidFill>
              </a:rPr>
              <a:t>3. Tạo thành chất khí: CO</a:t>
            </a:r>
            <a:r>
              <a:rPr lang="en-US" sz="2800" b="1" i="1" baseline="-25000">
                <a:solidFill>
                  <a:srgbClr val="0000FF"/>
                </a:solidFill>
              </a:rPr>
              <a:t>2</a:t>
            </a:r>
            <a:r>
              <a:rPr lang="en-US" sz="2800" b="1" i="1">
                <a:solidFill>
                  <a:srgbClr val="0000FF"/>
                </a:solidFill>
              </a:rPr>
              <a:t>, SO</a:t>
            </a:r>
            <a:r>
              <a:rPr lang="en-US" sz="2800" b="1" i="1" baseline="-25000">
                <a:solidFill>
                  <a:srgbClr val="0000FF"/>
                </a:solidFill>
              </a:rPr>
              <a:t>2</a:t>
            </a:r>
            <a:r>
              <a:rPr lang="en-US" sz="2800" b="1" i="1">
                <a:solidFill>
                  <a:srgbClr val="0000FF"/>
                </a:solidFill>
              </a:rPr>
              <a:t>, H</a:t>
            </a:r>
            <a:r>
              <a:rPr lang="en-US" sz="2800" b="1" i="1" baseline="-25000">
                <a:solidFill>
                  <a:srgbClr val="0000FF"/>
                </a:solidFill>
              </a:rPr>
              <a:t>2</a:t>
            </a:r>
            <a:r>
              <a:rPr lang="en-US" sz="2800" b="1" i="1">
                <a:solidFill>
                  <a:srgbClr val="0000FF"/>
                </a:solidFill>
              </a:rPr>
              <a:t>S...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04800" y="533400"/>
            <a:ext cx="2438400" cy="10668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4000" b="1" i="1" u="sng">
                <a:solidFill>
                  <a:srgbClr val="FF0000"/>
                </a:solidFill>
              </a:rPr>
              <a:t>Kết luận:</a:t>
            </a:r>
          </a:p>
          <a:p>
            <a:pPr algn="ctr" eaLnBrk="0" hangingPunct="0">
              <a:spcBef>
                <a:spcPct val="0"/>
              </a:spcBef>
            </a:pPr>
            <a:endParaRPr lang="vi-VN" sz="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/>
      <p:bldP spid="21507" grpId="0"/>
      <p:bldP spid="21508" grpId="0" animBg="1"/>
      <p:bldP spid="21509" grpId="0" animBg="1"/>
      <p:bldP spid="21510" grpId="0" animBg="1"/>
      <p:bldP spid="215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1295400" y="1600200"/>
            <a:ext cx="6400800" cy="2362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74463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TẬP CỦNG CỐ</a:t>
            </a:r>
          </a:p>
        </p:txBody>
      </p:sp>
      <p:sp>
        <p:nvSpPr>
          <p:cNvPr id="18435" name="AutoShape 6">
            <a:hlinkClick r:id="rId2" action="ppaction://hlinkfile" highlightClick="1"/>
          </p:cNvPr>
          <p:cNvSpPr>
            <a:spLocks noChangeArrowheads="1"/>
          </p:cNvSpPr>
          <p:nvPr/>
        </p:nvSpPr>
        <p:spPr bwMode="auto">
          <a:xfrm>
            <a:off x="609600" y="6248400"/>
            <a:ext cx="914400" cy="457200"/>
          </a:xfrm>
          <a:prstGeom prst="actionButtonForwardNex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467600" cy="639762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Sự tồn tại các ion cùng 1 dung dịch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666068"/>
              </p:ext>
            </p:extLst>
          </p:nvPr>
        </p:nvGraphicFramePr>
        <p:xfrm>
          <a:off x="685800" y="1843087"/>
          <a:ext cx="7315200" cy="38131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57600"/>
                <a:gridCol w="3657600"/>
              </a:tblGrid>
              <a:tr h="90045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/>
                        <a:t>Tồn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tại</a:t>
                      </a:r>
                      <a:endParaRPr lang="en-US" sz="32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/>
                        <a:t>Không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tồn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tại</a:t>
                      </a:r>
                      <a:endParaRPr lang="en-US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7" marB="45727"/>
                </a:tc>
              </a:tr>
              <a:tr h="2912717"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7" marB="45727"/>
                </a:tc>
              </a:tr>
            </a:tbl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14400" y="3477418"/>
            <a:ext cx="3276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cs typeface="Times New Roman" pitchFamily="18" charset="0"/>
              </a:rPr>
              <a:t>Các</a:t>
            </a:r>
            <a:r>
              <a:rPr lang="en-US" sz="2800" dirty="0">
                <a:cs typeface="Times New Roman" pitchFamily="18" charset="0"/>
              </a:rPr>
              <a:t> ion </a:t>
            </a:r>
            <a:r>
              <a:rPr lang="en-US" sz="2800" b="1" dirty="0" err="1">
                <a:solidFill>
                  <a:srgbClr val="0033CC"/>
                </a:solidFill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0033CC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cs typeface="Times New Roman" pitchFamily="18" charset="0"/>
              </a:rPr>
              <a:t>phản</a:t>
            </a:r>
            <a:r>
              <a:rPr lang="en-US" sz="2800" b="1" dirty="0">
                <a:solidFill>
                  <a:srgbClr val="0033CC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cs typeface="Times New Roman" pitchFamily="18" charset="0"/>
              </a:rPr>
              <a:t>ứng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với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nhau</a:t>
            </a:r>
            <a:endParaRPr lang="en-US" sz="2800" dirty="0"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38650" y="3276600"/>
            <a:ext cx="3352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cs typeface="Times New Roman" pitchFamily="18" charset="0"/>
              </a:rPr>
              <a:t>Các</a:t>
            </a:r>
            <a:r>
              <a:rPr lang="en-US" sz="2800" dirty="0">
                <a:cs typeface="Times New Roman" pitchFamily="18" charset="0"/>
              </a:rPr>
              <a:t> ion </a:t>
            </a:r>
            <a:r>
              <a:rPr lang="en-US" sz="2800" b="1" dirty="0" err="1">
                <a:solidFill>
                  <a:srgbClr val="FF0000"/>
                </a:solidFill>
                <a:cs typeface="Times New Roman" pitchFamily="18" charset="0"/>
              </a:rPr>
              <a:t>phản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với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nhau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tạo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thành</a:t>
            </a:r>
            <a:r>
              <a:rPr lang="en-US" sz="2800" dirty="0">
                <a:cs typeface="Times New Roman" pitchFamily="18" charset="0"/>
              </a:rPr>
              <a:t>: </a:t>
            </a:r>
            <a:r>
              <a:rPr lang="en-US" sz="2800" dirty="0" err="1">
                <a:cs typeface="Times New Roman" pitchFamily="18" charset="0"/>
              </a:rPr>
              <a:t>Chất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kết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tủa</a:t>
            </a:r>
            <a:r>
              <a:rPr lang="en-US" sz="2800" dirty="0">
                <a:cs typeface="Times New Roman" pitchFamily="18" charset="0"/>
              </a:rPr>
              <a:t>; </a:t>
            </a:r>
            <a:r>
              <a:rPr lang="en-US" sz="2800" dirty="0" err="1">
                <a:cs typeface="Times New Roman" pitchFamily="18" charset="0"/>
              </a:rPr>
              <a:t>chất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điện</a:t>
            </a:r>
            <a:r>
              <a:rPr lang="en-US" sz="2800" dirty="0">
                <a:cs typeface="Times New Roman" pitchFamily="18" charset="0"/>
              </a:rPr>
              <a:t> li </a:t>
            </a:r>
            <a:r>
              <a:rPr lang="en-US" sz="2800" dirty="0" err="1">
                <a:cs typeface="Times New Roman" pitchFamily="18" charset="0"/>
              </a:rPr>
              <a:t>yếu</a:t>
            </a:r>
            <a:r>
              <a:rPr lang="en-US" sz="2800" dirty="0">
                <a:cs typeface="Times New Roman" pitchFamily="18" charset="0"/>
              </a:rPr>
              <a:t> hay </a:t>
            </a:r>
            <a:r>
              <a:rPr lang="en-US" sz="2800" dirty="0" err="1">
                <a:cs typeface="Times New Roman" pitchFamily="18" charset="0"/>
              </a:rPr>
              <a:t>chất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khí</a:t>
            </a:r>
            <a:r>
              <a:rPr lang="en-US" sz="2800" dirty="0">
                <a:cs typeface="Times New Roman" pitchFamily="18" charset="0"/>
              </a:rPr>
              <a:t>.</a:t>
            </a:r>
          </a:p>
        </p:txBody>
      </p:sp>
      <p:sp>
        <p:nvSpPr>
          <p:cNvPr id="19472" name="Title 1"/>
          <p:cNvSpPr txBox="1">
            <a:spLocks/>
          </p:cNvSpPr>
          <p:nvPr/>
        </p:nvSpPr>
        <p:spPr bwMode="auto">
          <a:xfrm>
            <a:off x="-457200" y="-3175"/>
            <a:ext cx="289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3200" b="1">
                <a:solidFill>
                  <a:schemeClr val="tx2"/>
                </a:solidFill>
                <a:cs typeface="Times New Roman" pitchFamily="18" charset="0"/>
              </a:rPr>
              <a:t>Nhận xét</a:t>
            </a:r>
            <a:r>
              <a:rPr lang="en-US" sz="3200">
                <a:solidFill>
                  <a:schemeClr val="tx2"/>
                </a:solidFill>
                <a:cs typeface="Times New Roman" pitchFamily="18" charset="0"/>
              </a:rPr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7164" y="650876"/>
            <a:ext cx="2133601" cy="944562"/>
          </a:xfrm>
        </p:spPr>
        <p:txBody>
          <a:bodyPr/>
          <a:lstStyle/>
          <a:p>
            <a:pPr eaLnBrk="1" hangingPunct="1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52600" y="536575"/>
            <a:ext cx="7256462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ts val="1425"/>
              </a:lnSpc>
              <a:spcBef>
                <a:spcPct val="20000"/>
              </a:spcBef>
              <a:buFontTx/>
              <a:buChar char="•"/>
            </a:pPr>
            <a:endParaRPr lang="pt-BR" sz="3200" dirty="0">
              <a:solidFill>
                <a:srgbClr val="000000"/>
              </a:solidFill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</a:pPr>
            <a:r>
              <a:rPr lang="pt-BR" sz="2800" dirty="0">
                <a:solidFill>
                  <a:srgbClr val="000000"/>
                </a:solidFill>
                <a:cs typeface="Times New Roman" pitchFamily="18" charset="0"/>
              </a:rPr>
              <a:t>Phương trình</a:t>
            </a:r>
            <a:r>
              <a:rPr lang="pt-BR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pt-BR" sz="2800" dirty="0">
                <a:solidFill>
                  <a:srgbClr val="000000"/>
                </a:solidFill>
                <a:cs typeface="Times New Roman" pitchFamily="18" charset="0"/>
              </a:rPr>
              <a:t>ion rút gọn của phản ứng cho biết:</a:t>
            </a:r>
            <a:endParaRPr lang="en-US" sz="28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09637" y="2209800"/>
            <a:ext cx="662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>
                <a:solidFill>
                  <a:srgbClr val="000000"/>
                </a:solidFill>
                <a:cs typeface="Times New Roman" pitchFamily="18" charset="0"/>
              </a:rPr>
              <a:t>A. Những ion nào tồn tại trong dung dịch</a:t>
            </a:r>
            <a:endParaRPr lang="en-US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909637" y="2819400"/>
            <a:ext cx="8001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solidFill>
                  <a:srgbClr val="000000"/>
                </a:solidFill>
                <a:cs typeface="Times New Roman" pitchFamily="18" charset="0"/>
              </a:rPr>
              <a:t>B. Không tồn tại các phân tử trong dung dịch các chất điện li </a:t>
            </a:r>
            <a:endParaRPr lang="en-US" sz="2800">
              <a:cs typeface="Times New Roman" pitchFamily="18" charset="0"/>
            </a:endParaRPr>
          </a:p>
          <a:p>
            <a:endParaRPr lang="en-US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09637" y="3505200"/>
            <a:ext cx="777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solidFill>
                  <a:srgbClr val="000000"/>
                </a:solidFill>
                <a:cs typeface="Times New Roman" pitchFamily="18" charset="0"/>
              </a:rPr>
              <a:t>C. Bản chất của phản ứng trong dung dịch các chất điện li </a:t>
            </a:r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09637" y="4114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>
                <a:solidFill>
                  <a:srgbClr val="000000"/>
                </a:solidFill>
                <a:cs typeface="Times New Roman" pitchFamily="18" charset="0"/>
              </a:rPr>
              <a:t>D. Nồng độ những ion nào trong dung dịch lớn nhất</a:t>
            </a:r>
            <a:endParaRPr lang="en-US" dirty="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362200" y="5486400"/>
            <a:ext cx="3276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Đáp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án</a:t>
            </a:r>
            <a:r>
              <a:rPr lang="en-US" sz="3200" b="1" dirty="0">
                <a:solidFill>
                  <a:srgbClr val="FF0000"/>
                </a:solidFill>
              </a:rPr>
              <a:t>: 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8" grpId="0"/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66FF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AutoShape 2"/>
          <p:cNvSpPr>
            <a:spLocks noChangeArrowheads="1"/>
          </p:cNvSpPr>
          <p:nvPr/>
        </p:nvSpPr>
        <p:spPr bwMode="auto">
          <a:xfrm>
            <a:off x="228600" y="423863"/>
            <a:ext cx="8534400" cy="6019800"/>
          </a:xfrm>
          <a:prstGeom prst="flowChartAlternateProcess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295400" y="533400"/>
            <a:ext cx="6705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cs typeface="Times New Roman" pitchFamily="18" charset="0"/>
              </a:rPr>
              <a:t>Bài tập 2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762000" y="1295400"/>
            <a:ext cx="8153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tabLst>
                <a:tab pos="114300" algn="l"/>
                <a:tab pos="228600" algn="l"/>
                <a:tab pos="342900" algn="l"/>
                <a:tab pos="457200" algn="l"/>
              </a:tabLst>
            </a:pPr>
            <a:r>
              <a:rPr lang="en-US" sz="2800">
                <a:cs typeface="Times New Roman" pitchFamily="18" charset="0"/>
              </a:rPr>
              <a:t>Phương trình phản ứng nào sau đây không phải là phản ứng trao đổi ion?</a:t>
            </a:r>
          </a:p>
          <a:p>
            <a:pPr algn="ctr" eaLnBrk="0" hangingPunct="0">
              <a:spcBef>
                <a:spcPct val="0"/>
              </a:spcBef>
              <a:tabLst>
                <a:tab pos="114300" algn="l"/>
                <a:tab pos="228600" algn="l"/>
                <a:tab pos="342900" algn="l"/>
                <a:tab pos="457200" algn="l"/>
              </a:tabLst>
            </a:pPr>
            <a:endParaRPr lang="en-US"/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1828800" y="2971800"/>
            <a:ext cx="5562600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A. </a:t>
            </a:r>
            <a:r>
              <a:rPr lang="en-US" dirty="0" err="1"/>
              <a:t>BaCl</a:t>
            </a:r>
            <a:r>
              <a:rPr lang="en-US" baseline="-25000" dirty="0" err="1"/>
              <a:t>2</a:t>
            </a:r>
            <a:r>
              <a:rPr lang="en-US" baseline="-25000" dirty="0"/>
              <a:t>  </a:t>
            </a:r>
            <a:r>
              <a:rPr lang="en-US" dirty="0"/>
              <a:t>+  </a:t>
            </a:r>
            <a:r>
              <a:rPr lang="en-US" dirty="0" err="1"/>
              <a:t>K</a:t>
            </a:r>
            <a:r>
              <a:rPr lang="en-US" baseline="-25000" dirty="0" err="1"/>
              <a:t>2</a:t>
            </a:r>
            <a:r>
              <a:rPr lang="en-US" dirty="0" err="1"/>
              <a:t>SO</a:t>
            </a:r>
            <a:r>
              <a:rPr lang="en-US" baseline="-25000" dirty="0" err="1"/>
              <a:t>4</a:t>
            </a:r>
            <a:r>
              <a:rPr lang="en-US" baseline="-25000" dirty="0"/>
              <a:t> 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→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BaSO</a:t>
            </a:r>
            <a:r>
              <a:rPr lang="en-US" baseline="-25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+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2KCl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1828800" y="3581400"/>
            <a:ext cx="4876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B. </a:t>
            </a:r>
            <a:r>
              <a:rPr lang="en-US" dirty="0" err="1"/>
              <a:t>NaOH</a:t>
            </a:r>
            <a:r>
              <a:rPr lang="en-US" baseline="-25000" dirty="0"/>
              <a:t>  </a:t>
            </a:r>
            <a:r>
              <a:rPr lang="en-US" dirty="0"/>
              <a:t>+  </a:t>
            </a:r>
            <a:r>
              <a:rPr lang="en-US" dirty="0" err="1"/>
              <a:t>HCl</a:t>
            </a:r>
            <a:r>
              <a:rPr lang="en-US" baseline="-25000" dirty="0"/>
              <a:t>       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→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NaCl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+ H</a:t>
            </a:r>
            <a:r>
              <a:rPr lang="en-US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1828800" y="4191000"/>
            <a:ext cx="6324600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C. </a:t>
            </a:r>
            <a:r>
              <a:rPr lang="en-US" dirty="0" err="1"/>
              <a:t>Na</a:t>
            </a:r>
            <a:r>
              <a:rPr lang="en-US" baseline="-25000" dirty="0" err="1"/>
              <a:t>2</a:t>
            </a:r>
            <a:r>
              <a:rPr lang="en-US" dirty="0" err="1"/>
              <a:t>CO</a:t>
            </a:r>
            <a:r>
              <a:rPr lang="en-US" baseline="-25000" dirty="0" err="1"/>
              <a:t>3</a:t>
            </a:r>
            <a:r>
              <a:rPr lang="en-US" baseline="-25000" dirty="0"/>
              <a:t> </a:t>
            </a:r>
            <a:r>
              <a:rPr lang="en-US" dirty="0"/>
              <a:t>+  </a:t>
            </a:r>
            <a:r>
              <a:rPr lang="en-US" dirty="0" err="1"/>
              <a:t>H</a:t>
            </a:r>
            <a:r>
              <a:rPr lang="en-US" baseline="-25000" dirty="0" err="1"/>
              <a:t>2</a:t>
            </a:r>
            <a:r>
              <a:rPr lang="en-US" dirty="0" err="1"/>
              <a:t>SO</a:t>
            </a:r>
            <a:r>
              <a:rPr lang="en-US" baseline="-25000" dirty="0" err="1"/>
              <a:t>4</a:t>
            </a:r>
            <a:r>
              <a:rPr lang="en-US" baseline="-25000" dirty="0"/>
              <a:t> 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→ 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Na</a:t>
            </a:r>
            <a:r>
              <a:rPr lang="en-US" baseline="-25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SO</a:t>
            </a:r>
            <a:r>
              <a:rPr lang="en-US" baseline="-25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+ CO</a:t>
            </a:r>
            <a:r>
              <a:rPr lang="en-US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+ H</a:t>
            </a:r>
            <a:r>
              <a:rPr lang="en-US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</a:t>
            </a: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1828800" y="4876800"/>
            <a:ext cx="5867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D. Mg </a:t>
            </a:r>
            <a:r>
              <a:rPr lang="en-US" baseline="-25000" dirty="0"/>
              <a:t>  </a:t>
            </a:r>
            <a:r>
              <a:rPr lang="en-US" dirty="0"/>
              <a:t>+  </a:t>
            </a:r>
            <a:r>
              <a:rPr lang="en-US" dirty="0" err="1"/>
              <a:t>2HCl</a:t>
            </a:r>
            <a:r>
              <a:rPr lang="en-US" baseline="-25000" dirty="0"/>
              <a:t> 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→ 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MgCl</a:t>
            </a:r>
            <a:r>
              <a:rPr lang="en-US" baseline="-25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+    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</a:t>
            </a:r>
            <a:r>
              <a:rPr lang="en-US" baseline="-25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endParaRPr lang="en-US" baseline="-250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133" name="Line 17"/>
          <p:cNvSpPr>
            <a:spLocks noChangeShapeType="1"/>
          </p:cNvSpPr>
          <p:nvPr/>
        </p:nvSpPr>
        <p:spPr bwMode="auto">
          <a:xfrm>
            <a:off x="4267200" y="5029200"/>
            <a:ext cx="228600" cy="2286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5134" name="Line 18"/>
          <p:cNvSpPr>
            <a:spLocks noChangeShapeType="1"/>
          </p:cNvSpPr>
          <p:nvPr/>
        </p:nvSpPr>
        <p:spPr bwMode="auto">
          <a:xfrm flipH="1">
            <a:off x="4267200" y="5029200"/>
            <a:ext cx="152400" cy="1524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vi-VN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781800" y="4267200"/>
          <a:ext cx="1397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3" imgW="139639" imgH="203112" progId="Equation.DSMT4">
                  <p:embed/>
                </p:oleObj>
              </mc:Choice>
              <mc:Fallback>
                <p:oleObj name="Equation" r:id="rId3" imgW="139639" imgH="20311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267200"/>
                        <a:ext cx="139700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6248400" y="4973638"/>
          <a:ext cx="1397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5" imgW="139639" imgH="203112" progId="Equation.DSMT4">
                  <p:embed/>
                </p:oleObj>
              </mc:Choice>
              <mc:Fallback>
                <p:oleObj name="Equation" r:id="rId5" imgW="139639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973638"/>
                        <a:ext cx="139700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486400" y="3122613"/>
          <a:ext cx="1397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7" imgW="139639" imgH="203112" progId="Equation.DSMT4">
                  <p:embed/>
                </p:oleObj>
              </mc:Choice>
              <mc:Fallback>
                <p:oleObj name="Equation" r:id="rId7" imgW="139639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122613"/>
                        <a:ext cx="1397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95700" y="5732652"/>
            <a:ext cx="358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Đáp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án</a:t>
            </a:r>
            <a:r>
              <a:rPr lang="en-US" sz="2800" b="1" dirty="0">
                <a:solidFill>
                  <a:srgbClr val="FF0000"/>
                </a:solidFill>
              </a:rPr>
              <a:t>: 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  <p:bldP spid="34826" grpId="0"/>
      <p:bldP spid="34827" grpId="0"/>
      <p:bldP spid="34828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2"/>
          <p:cNvSpPr>
            <a:spLocks noChangeArrowheads="1"/>
          </p:cNvSpPr>
          <p:nvPr/>
        </p:nvSpPr>
        <p:spPr bwMode="auto">
          <a:xfrm>
            <a:off x="228600" y="381000"/>
            <a:ext cx="1781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Bài tập 3:</a:t>
            </a:r>
          </a:p>
        </p:txBody>
      </p:sp>
      <p:sp>
        <p:nvSpPr>
          <p:cNvPr id="6152" name="Rectangle 4"/>
          <p:cNvSpPr>
            <a:spLocks noChangeArrowheads="1"/>
          </p:cNvSpPr>
          <p:nvPr/>
        </p:nvSpPr>
        <p:spPr bwMode="auto">
          <a:xfrm>
            <a:off x="1905000" y="463550"/>
            <a:ext cx="70913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Phương trình phản ứng nào sau đây là phản ứng trao đổi ion</a:t>
            </a:r>
            <a:endParaRPr lang="en-US"/>
          </a:p>
        </p:txBody>
      </p:sp>
      <p:sp>
        <p:nvSpPr>
          <p:cNvPr id="6153" name="TextBox 5"/>
          <p:cNvSpPr txBox="1">
            <a:spLocks noChangeArrowheads="1"/>
          </p:cNvSpPr>
          <p:nvPr/>
        </p:nvSpPr>
        <p:spPr bwMode="auto">
          <a:xfrm>
            <a:off x="628650" y="1600200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A. CaCO</a:t>
            </a:r>
            <a:r>
              <a:rPr lang="en-US" baseline="-25000"/>
              <a:t>3 (rắn)</a:t>
            </a:r>
            <a:r>
              <a:rPr lang="en-US"/>
              <a:t>         CaO + CO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6154" name="TextBox 6"/>
          <p:cNvSpPr txBox="1">
            <a:spLocks noChangeArrowheads="1"/>
          </p:cNvSpPr>
          <p:nvPr/>
        </p:nvSpPr>
        <p:spPr bwMode="auto">
          <a:xfrm>
            <a:off x="685800" y="23622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solidFill>
                  <a:srgbClr val="000000"/>
                </a:solidFill>
                <a:cs typeface="Times New Roman" pitchFamily="18" charset="0"/>
              </a:rPr>
              <a:t>B. 3NaOH + FeCl</a:t>
            </a:r>
            <a:r>
              <a:rPr lang="pt-BR" baseline="-25000">
                <a:solidFill>
                  <a:srgbClr val="000000"/>
                </a:solidFill>
                <a:cs typeface="Times New Roman" pitchFamily="18" charset="0"/>
              </a:rPr>
              <a:t>3</a:t>
            </a:r>
            <a:r>
              <a:rPr lang="pt-BR">
                <a:solidFill>
                  <a:srgbClr val="000000"/>
                </a:solidFill>
                <a:cs typeface="Times New Roman" pitchFamily="18" charset="0"/>
              </a:rPr>
              <a:t> → Fe(OH)</a:t>
            </a:r>
            <a:r>
              <a:rPr lang="pt-BR" baseline="-25000">
                <a:solidFill>
                  <a:srgbClr val="000000"/>
                </a:solidFill>
                <a:cs typeface="Times New Roman" pitchFamily="18" charset="0"/>
              </a:rPr>
              <a:t>3</a:t>
            </a:r>
            <a:r>
              <a:rPr lang="pt-BR">
                <a:solidFill>
                  <a:srgbClr val="000000"/>
                </a:solidFill>
                <a:cs typeface="Times New Roman" pitchFamily="18" charset="0"/>
              </a:rPr>
              <a:t>    +  3NaCl </a:t>
            </a:r>
            <a:endParaRPr lang="en-US"/>
          </a:p>
        </p:txBody>
      </p:sp>
      <p:sp>
        <p:nvSpPr>
          <p:cNvPr id="6155" name="TextBox 7"/>
          <p:cNvSpPr txBox="1">
            <a:spLocks noChangeArrowheads="1"/>
          </p:cNvSpPr>
          <p:nvPr/>
        </p:nvSpPr>
        <p:spPr bwMode="auto">
          <a:xfrm>
            <a:off x="685800" y="3124200"/>
            <a:ext cx="739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C. 2Na + Cl</a:t>
            </a:r>
            <a:r>
              <a:rPr lang="en-US" baseline="-25000"/>
              <a:t>2</a:t>
            </a:r>
            <a:r>
              <a:rPr lang="en-US"/>
              <a:t>          2NaCl</a:t>
            </a:r>
          </a:p>
        </p:txBody>
      </p:sp>
      <p:sp>
        <p:nvSpPr>
          <p:cNvPr id="6156" name="TextBox 8"/>
          <p:cNvSpPr txBox="1">
            <a:spLocks noChangeArrowheads="1"/>
          </p:cNvSpPr>
          <p:nvPr/>
        </p:nvSpPr>
        <p:spPr bwMode="auto">
          <a:xfrm>
            <a:off x="685800" y="3962400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D. CuO + H</a:t>
            </a:r>
            <a:r>
              <a:rPr lang="en-US" baseline="-25000"/>
              <a:t>2         </a:t>
            </a:r>
            <a:r>
              <a:rPr lang="en-US"/>
              <a:t>   Cu + H</a:t>
            </a:r>
            <a:r>
              <a:rPr lang="en-US" baseline="-25000"/>
              <a:t>2</a:t>
            </a:r>
            <a:r>
              <a:rPr lang="en-US"/>
              <a:t>O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81400" y="5791200"/>
            <a:ext cx="3276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Đáp án: B</a:t>
            </a:r>
          </a:p>
        </p:txBody>
      </p:sp>
      <p:graphicFrame>
        <p:nvGraphicFramePr>
          <p:cNvPr id="6146" name="Object 10"/>
          <p:cNvGraphicFramePr>
            <a:graphicFrameLocks noChangeAspect="1"/>
          </p:cNvGraphicFramePr>
          <p:nvPr/>
        </p:nvGraphicFramePr>
        <p:xfrm>
          <a:off x="4495800" y="1676400"/>
          <a:ext cx="1397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3" imgW="139639" imgH="203112" progId="Equation.DSMT4">
                  <p:embed/>
                </p:oleObj>
              </mc:Choice>
              <mc:Fallback>
                <p:oleObj name="Equation" r:id="rId3" imgW="139639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676400"/>
                        <a:ext cx="13970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11"/>
          <p:cNvGraphicFramePr>
            <a:graphicFrameLocks noChangeAspect="1"/>
          </p:cNvGraphicFramePr>
          <p:nvPr/>
        </p:nvGraphicFramePr>
        <p:xfrm>
          <a:off x="2500313" y="1728788"/>
          <a:ext cx="4318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5" imgW="431613" imgH="203112" progId="Equation.DSMT4">
                  <p:embed/>
                </p:oleObj>
              </mc:Choice>
              <mc:Fallback>
                <p:oleObj name="Equation" r:id="rId5" imgW="431613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1728788"/>
                        <a:ext cx="4318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12"/>
          <p:cNvGraphicFramePr>
            <a:graphicFrameLocks noChangeAspect="1"/>
          </p:cNvGraphicFramePr>
          <p:nvPr/>
        </p:nvGraphicFramePr>
        <p:xfrm>
          <a:off x="2476500" y="3279775"/>
          <a:ext cx="381000" cy="22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7" imgW="190417" imgH="139639" progId="Equation.DSMT4">
                  <p:embed/>
                </p:oleObj>
              </mc:Choice>
              <mc:Fallback>
                <p:oleObj name="Equation" r:id="rId7" imgW="190417" imgH="13963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3279775"/>
                        <a:ext cx="381000" cy="22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13"/>
          <p:cNvGraphicFramePr>
            <a:graphicFrameLocks noChangeAspect="1"/>
          </p:cNvGraphicFramePr>
          <p:nvPr/>
        </p:nvGraphicFramePr>
        <p:xfrm>
          <a:off x="2471738" y="4090988"/>
          <a:ext cx="4318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9" imgW="431613" imgH="203112" progId="Equation.DSMT4">
                  <p:embed/>
                </p:oleObj>
              </mc:Choice>
              <mc:Fallback>
                <p:oleObj name="Equation" r:id="rId9" imgW="431613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1738" y="4090988"/>
                        <a:ext cx="4318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14"/>
          <p:cNvGraphicFramePr>
            <a:graphicFrameLocks noChangeAspect="1"/>
          </p:cNvGraphicFramePr>
          <p:nvPr/>
        </p:nvGraphicFramePr>
        <p:xfrm>
          <a:off x="4495800" y="2509838"/>
          <a:ext cx="22860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10" imgW="139639" imgH="203112" progId="Equation.DSMT4">
                  <p:embed/>
                </p:oleObj>
              </mc:Choice>
              <mc:Fallback>
                <p:oleObj name="Equation" r:id="rId10" imgW="139639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509838"/>
                        <a:ext cx="228600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53" y="0"/>
            <a:ext cx="9153153" cy="655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338" y="4762"/>
            <a:ext cx="9177338" cy="6934199"/>
          </a:xfrm>
          <a:prstGeom prst="rect">
            <a:avLst/>
          </a:prstGeom>
        </p:spPr>
      </p:pic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6705600" cy="16040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b="1" kern="10" dirty="0">
                <a:ln w="12700" cmpd="sng">
                  <a:solidFill>
                    <a:srgbClr val="FF0066"/>
                  </a:solidFill>
                  <a:prstDash val="solid"/>
                </a:ln>
                <a:solidFill>
                  <a:srgbClr val="FFFF00"/>
                </a:solidFill>
                <a:latin typeface="Times New Roman"/>
                <a:cs typeface="Times New Roman"/>
              </a:rPr>
              <a:t>Chúc cả </a:t>
            </a:r>
            <a:r>
              <a:rPr lang="vi-VN" sz="4000" b="1" kern="10" smtClean="0">
                <a:ln w="12700" cmpd="sng">
                  <a:solidFill>
                    <a:srgbClr val="FF0066"/>
                  </a:solidFill>
                  <a:prstDash val="solid"/>
                </a:ln>
                <a:solidFill>
                  <a:srgbClr val="FFFF00"/>
                </a:solidFill>
                <a:latin typeface="Times New Roman"/>
                <a:cs typeface="Times New Roman"/>
              </a:rPr>
              <a:t>lớp thành công!</a:t>
            </a:r>
            <a:endParaRPr lang="vi-VN" sz="4000" b="1" kern="10" dirty="0">
              <a:ln w="12700" cmpd="sng">
                <a:solidFill>
                  <a:srgbClr val="FF0066"/>
                </a:solidFill>
                <a:prstDash val="solid"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WordArt 2"/>
          <p:cNvSpPr>
            <a:spLocks noChangeArrowheads="1" noChangeShapeType="1" noTextEdit="1"/>
          </p:cNvSpPr>
          <p:nvPr/>
        </p:nvSpPr>
        <p:spPr bwMode="auto">
          <a:xfrm>
            <a:off x="3200400" y="5638800"/>
            <a:ext cx="30480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Hóa 11 cơ bản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429000" y="381000"/>
            <a:ext cx="2133600" cy="914400"/>
          </a:xfrm>
          <a:prstGeom prst="rect">
            <a:avLst/>
          </a:prstGeom>
          <a:solidFill>
            <a:schemeClr val="bg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flatTx/>
          </a:bodyPr>
          <a:lstStyle/>
          <a:p>
            <a:pPr algn="ctr">
              <a:spcBef>
                <a:spcPct val="0"/>
              </a:spcBef>
            </a:pPr>
            <a:r>
              <a:rPr lang="vi-VN" sz="3600" b="1" dirty="0">
                <a:solidFill>
                  <a:srgbClr val="FF3300"/>
                </a:solidFill>
              </a:rPr>
              <a:t>BÀI 4</a:t>
            </a:r>
          </a:p>
        </p:txBody>
      </p:sp>
      <p:sp>
        <p:nvSpPr>
          <p:cNvPr id="33797" name="WordArt 5"/>
          <p:cNvSpPr>
            <a:spLocks noChangeArrowheads="1" noChangeShapeType="1" noTextEdit="1"/>
          </p:cNvSpPr>
          <p:nvPr/>
        </p:nvSpPr>
        <p:spPr bwMode="auto">
          <a:xfrm>
            <a:off x="914400" y="1371600"/>
            <a:ext cx="7772400" cy="3657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48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Phản ứng trao đổi ion trong </a:t>
            </a:r>
          </a:p>
          <a:p>
            <a:pPr algn="ctr"/>
            <a:r>
              <a:rPr lang="vi-VN" sz="48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dung dịch chất điện ly</a:t>
            </a: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2438400" y="54102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795" grpId="0" animBg="1"/>
      <p:bldP spid="3379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CC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j0195384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575" y="5486400"/>
            <a:ext cx="1123950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0" y="2743200"/>
            <a:ext cx="3581400" cy="1600200"/>
          </a:xfrm>
          <a:prstGeom prst="flowChartTerminator">
            <a:avLst/>
          </a:prstGeom>
          <a:solidFill>
            <a:schemeClr val="bg1"/>
          </a:solidFill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2800" b="1"/>
              <a:t>Điều kiện để xảy ra 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2800" b="1"/>
              <a:t>phản ứng giữa 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2800" b="1"/>
              <a:t>các dd điện li là:</a:t>
            </a:r>
            <a:endParaRPr lang="vi-VN" sz="2800" b="1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724400" y="533400"/>
            <a:ext cx="3429000" cy="1295400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pPr marL="342900" indent="-342900" algn="ctr" eaLnBrk="0" hangingPunct="0"/>
            <a:r>
              <a:rPr lang="en-US" sz="2800" b="1">
                <a:solidFill>
                  <a:srgbClr val="111111"/>
                </a:solidFill>
              </a:rPr>
              <a:t>1.Phản ứng tạo thành</a:t>
            </a:r>
          </a:p>
          <a:p>
            <a:pPr marL="342900" indent="-342900" algn="ctr" eaLnBrk="0" hangingPunct="0"/>
            <a:r>
              <a:rPr lang="en-US" sz="2800" b="1">
                <a:solidFill>
                  <a:srgbClr val="111111"/>
                </a:solidFill>
              </a:rPr>
              <a:t>chất kết tủa.</a:t>
            </a:r>
          </a:p>
          <a:p>
            <a:pPr marL="342900" indent="-342900" algn="ctr" eaLnBrk="0" hangingPunct="0">
              <a:spcBef>
                <a:spcPct val="0"/>
              </a:spcBef>
            </a:pPr>
            <a:endParaRPr lang="vi-VN" sz="1400" b="1">
              <a:solidFill>
                <a:srgbClr val="111111"/>
              </a:solidFill>
            </a:endParaRP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3581400" y="3429000"/>
            <a:ext cx="1219200" cy="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3581400" y="3429000"/>
            <a:ext cx="1187450" cy="205740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3581400" y="1447800"/>
            <a:ext cx="1144588" cy="198120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3581400" y="3429000"/>
            <a:ext cx="1219200" cy="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3581400" y="3429000"/>
            <a:ext cx="1187450" cy="205740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4800600" y="2819400"/>
            <a:ext cx="3429000" cy="1295400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pPr marL="342900" indent="-342900" algn="ctr" eaLnBrk="0" hangingPunct="0"/>
            <a:r>
              <a:rPr lang="en-US" sz="2800" b="1">
                <a:solidFill>
                  <a:srgbClr val="111111"/>
                </a:solidFill>
                <a:hlinkClick r:id="rId4" action="ppaction://hlinksldjump"/>
              </a:rPr>
              <a:t>2. </a:t>
            </a:r>
            <a:r>
              <a:rPr lang="en-US" sz="2800" b="1">
                <a:solidFill>
                  <a:srgbClr val="111111"/>
                </a:solidFill>
              </a:rPr>
              <a:t>Phản ứng tạo thành</a:t>
            </a:r>
          </a:p>
          <a:p>
            <a:pPr marL="342900" indent="-342900" algn="ctr" eaLnBrk="0" hangingPunct="0"/>
            <a:r>
              <a:rPr lang="en-US" sz="2800" b="1">
                <a:solidFill>
                  <a:srgbClr val="111111"/>
                </a:solidFill>
              </a:rPr>
              <a:t> chất điện li yếu.</a:t>
            </a:r>
          </a:p>
          <a:p>
            <a:pPr marL="342900" indent="-342900" algn="ctr" eaLnBrk="0" hangingPunct="0">
              <a:spcBef>
                <a:spcPct val="0"/>
              </a:spcBef>
            </a:pPr>
            <a:endParaRPr lang="vi-VN" sz="1400" b="1">
              <a:solidFill>
                <a:srgbClr val="111111"/>
              </a:solidFill>
            </a:endParaRP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4800600" y="4953000"/>
            <a:ext cx="3429000" cy="1295400"/>
          </a:xfrm>
          <a:prstGeom prst="rect">
            <a:avLst/>
          </a:prstGeom>
          <a:solidFill>
            <a:schemeClr val="tx2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/>
          <a:p>
            <a:pPr marL="342900" indent="-342900" algn="ctr" eaLnBrk="0" hangingPunct="0"/>
            <a:r>
              <a:rPr lang="en-US" sz="2800" b="1">
                <a:solidFill>
                  <a:srgbClr val="111111"/>
                </a:solidFill>
              </a:rPr>
              <a:t> 3. Phản ứng tạo thành</a:t>
            </a:r>
          </a:p>
          <a:p>
            <a:pPr marL="342900" indent="-342900" algn="ctr" eaLnBrk="0" hangingPunct="0"/>
            <a:r>
              <a:rPr lang="en-US" sz="2800">
                <a:solidFill>
                  <a:srgbClr val="111111"/>
                </a:solidFill>
              </a:rPr>
              <a:t> </a:t>
            </a:r>
            <a:r>
              <a:rPr lang="en-US" sz="2800" b="1">
                <a:solidFill>
                  <a:srgbClr val="111111"/>
                </a:solidFill>
              </a:rPr>
              <a:t>chất </a:t>
            </a:r>
            <a:r>
              <a:rPr lang="en-US" sz="2800" b="1">
                <a:solidFill>
                  <a:srgbClr val="111111"/>
                </a:solidFill>
                <a:hlinkClick r:id="rId4" action="ppaction://hlinksldjump"/>
              </a:rPr>
              <a:t>khí.</a:t>
            </a:r>
            <a:endParaRPr lang="en-US" sz="2800" b="1">
              <a:solidFill>
                <a:srgbClr val="111111"/>
              </a:solidFill>
            </a:endParaRPr>
          </a:p>
          <a:p>
            <a:pPr marL="342900" indent="-342900" algn="ctr" eaLnBrk="0" hangingPunct="0">
              <a:spcBef>
                <a:spcPct val="0"/>
              </a:spcBef>
            </a:pPr>
            <a:endParaRPr lang="vi-VN" sz="900" b="1">
              <a:solidFill>
                <a:srgbClr val="111111"/>
              </a:solidFill>
            </a:endParaRP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V="1">
            <a:off x="3581400" y="1447800"/>
            <a:ext cx="1144588" cy="198120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3581400" y="3429000"/>
            <a:ext cx="1219200" cy="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3581400" y="3429000"/>
            <a:ext cx="1187450" cy="205740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 flipV="1">
            <a:off x="3581400" y="1447800"/>
            <a:ext cx="1144588" cy="198120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4724400" y="533400"/>
            <a:ext cx="3429000" cy="12954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pPr marL="342900" indent="-342900" algn="ctr" eaLnBrk="0" hangingPunct="0">
              <a:defRPr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1.Phản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ứng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tạo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thành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ctr" eaLnBrk="0" hangingPunct="0"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chất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kết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tủa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  <a:p>
            <a:pPr marL="342900" indent="-342900" algn="ctr" eaLnBrk="0" hangingPunct="0">
              <a:spcBef>
                <a:spcPct val="0"/>
              </a:spcBef>
              <a:defRPr/>
            </a:pPr>
            <a:endParaRPr lang="vi-VN" sz="1400" b="1" dirty="0">
              <a:solidFill>
                <a:srgbClr val="0000CC"/>
              </a:solidFill>
            </a:endParaRPr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V="1">
            <a:off x="3581400" y="1447800"/>
            <a:ext cx="1144588" cy="198120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4800600" y="2819400"/>
            <a:ext cx="3429000" cy="12954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pPr marL="342900" indent="-342900" algn="ctr" eaLnBrk="0" hangingPunct="0">
              <a:defRPr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Phản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ứng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tạo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thành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ctr" eaLnBrk="0" hangingPunct="0">
              <a:defRPr/>
            </a:pP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chất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điện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yếu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  <a:p>
            <a:pPr marL="342900" indent="-342900" algn="ctr" eaLnBrk="0" hangingPunct="0">
              <a:spcBef>
                <a:spcPct val="0"/>
              </a:spcBef>
              <a:defRPr/>
            </a:pPr>
            <a:endParaRPr lang="vi-VN" sz="1400" b="1" dirty="0">
              <a:solidFill>
                <a:srgbClr val="0000CC"/>
              </a:solidFill>
            </a:endParaRPr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3581400" y="3429000"/>
            <a:ext cx="1219200" cy="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4800600" y="4953000"/>
            <a:ext cx="3429000" cy="1295400"/>
          </a:xfrm>
          <a:prstGeom prst="rect">
            <a:avLst/>
          </a:prstGeom>
          <a:solidFill>
            <a:srgbClr val="FFCC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wrap="none" anchor="ctr">
            <a:flatTx/>
          </a:bodyPr>
          <a:lstStyle/>
          <a:p>
            <a:pPr marL="342900" indent="-342900" algn="ctr" eaLnBrk="0" hangingPunct="0">
              <a:defRPr/>
            </a:pPr>
            <a:r>
              <a:rPr lang="en-US" sz="2800" b="1" dirty="0">
                <a:solidFill>
                  <a:srgbClr val="111111"/>
                </a:solidFill>
              </a:rPr>
              <a:t>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Phản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ứng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tạo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thành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ctr" eaLnBrk="0" hangingPunct="0">
              <a:defRPr/>
            </a:pP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chất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khí</a:t>
            </a:r>
            <a:r>
              <a:rPr lang="en-US" sz="2800" b="1">
                <a:solidFill>
                  <a:srgbClr val="FF0000"/>
                </a:solidFill>
              </a:rPr>
              <a:t>.</a:t>
            </a:r>
            <a:endParaRPr lang="en-US" sz="2800" b="1" dirty="0">
              <a:solidFill>
                <a:srgbClr val="FF0000"/>
              </a:solidFill>
            </a:endParaRPr>
          </a:p>
          <a:p>
            <a:pPr marL="342900" indent="-342900" algn="ctr" eaLnBrk="0" hangingPunct="0">
              <a:spcBef>
                <a:spcPct val="0"/>
              </a:spcBef>
              <a:defRPr/>
            </a:pPr>
            <a:endParaRPr lang="vi-VN" sz="900" b="1" dirty="0">
              <a:solidFill>
                <a:srgbClr val="FF0066"/>
              </a:solidFill>
            </a:endParaRPr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3581400" y="3429000"/>
            <a:ext cx="1187450" cy="2057400"/>
          </a:xfrm>
          <a:prstGeom prst="line">
            <a:avLst/>
          </a:prstGeom>
          <a:noFill/>
          <a:ln w="9525">
            <a:solidFill>
              <a:srgbClr val="11111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768475"/>
            <a:ext cx="8229600" cy="838200"/>
          </a:xfrm>
        </p:spPr>
        <p:txBody>
          <a:bodyPr/>
          <a:lstStyle/>
          <a:p>
            <a:pPr eaLnBrk="1" hangingPunct="1"/>
            <a:r>
              <a:rPr lang="en-US" b="1" i="1" dirty="0" err="1" smtClean="0">
                <a:solidFill>
                  <a:srgbClr val="FF0066"/>
                </a:solidFill>
                <a:latin typeface="Times New Roman" pitchFamily="18" charset="0"/>
              </a:rPr>
              <a:t>Thí</a:t>
            </a:r>
            <a:r>
              <a:rPr lang="en-US" b="1" i="1" dirty="0" smtClean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66"/>
                </a:solidFill>
                <a:latin typeface="Times New Roman" pitchFamily="18" charset="0"/>
              </a:rPr>
              <a:t>nghiệm</a:t>
            </a:r>
            <a:r>
              <a:rPr lang="en-US" b="1" i="1" dirty="0" smtClean="0">
                <a:solidFill>
                  <a:srgbClr val="FF0066"/>
                </a:solidFill>
                <a:latin typeface="Times New Roman" pitchFamily="18" charset="0"/>
              </a:rPr>
              <a:t> 1</a:t>
            </a:r>
            <a:r>
              <a:rPr lang="en-US" dirty="0" smtClean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</a:rPr>
              <a:t>Cho </a:t>
            </a:r>
            <a:r>
              <a:rPr lang="en-US" dirty="0" err="1" smtClean="0">
                <a:latin typeface="Times New Roman" pitchFamily="18" charset="0"/>
              </a:rPr>
              <a:t>dd</a:t>
            </a:r>
            <a:r>
              <a:rPr lang="en-US" dirty="0" smtClean="0">
                <a:latin typeface="Times New Roman" pitchFamily="18" charset="0"/>
              </a:rPr>
              <a:t> Na</a:t>
            </a:r>
            <a:r>
              <a:rPr lang="en-US" baseline="-25000" dirty="0" smtClean="0">
                <a:latin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</a:rPr>
              <a:t>SO</a:t>
            </a:r>
            <a:r>
              <a:rPr lang="en-US" baseline="-25000" dirty="0" smtClean="0">
                <a:latin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dd</a:t>
            </a:r>
            <a:r>
              <a:rPr lang="en-US" dirty="0" smtClean="0">
                <a:latin typeface="Times New Roman" pitchFamily="18" charset="0"/>
              </a:rPr>
              <a:t> BaCl</a:t>
            </a:r>
            <a:r>
              <a:rPr lang="en-US" baseline="-25000" dirty="0" smtClean="0">
                <a:latin typeface="Times New Roman" pitchFamily="18" charset="0"/>
              </a:rPr>
              <a:t>2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457200" y="2971800"/>
            <a:ext cx="281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Clr>
                <a:srgbClr val="FF9900"/>
              </a:buClr>
              <a:buFontTx/>
              <a:buChar char="•"/>
            </a:pPr>
            <a:r>
              <a:rPr lang="en-US" sz="2800"/>
              <a:t>   </a:t>
            </a:r>
            <a:r>
              <a:rPr lang="en-US" sz="3200" b="1" i="1">
                <a:solidFill>
                  <a:srgbClr val="000000"/>
                </a:solidFill>
              </a:rPr>
              <a:t>Hiện tượng</a:t>
            </a:r>
            <a:r>
              <a:rPr lang="en-US" sz="3200" b="1">
                <a:solidFill>
                  <a:srgbClr val="000000"/>
                </a:solidFill>
              </a:rPr>
              <a:t>:</a:t>
            </a:r>
            <a:endParaRPr lang="en-US" sz="3200">
              <a:solidFill>
                <a:srgbClr val="000000"/>
              </a:solidFill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685800" y="3962400"/>
            <a:ext cx="6934200" cy="11604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PTPƯ</a:t>
            </a:r>
            <a:r>
              <a:rPr lang="en-US" sz="2800" dirty="0">
                <a:solidFill>
                  <a:srgbClr val="FF33CC"/>
                </a:solidFill>
              </a:rPr>
              <a:t>:</a:t>
            </a:r>
          </a:p>
          <a:p>
            <a:pPr eaLnBrk="0" hangingPunct="0">
              <a:defRPr/>
            </a:pPr>
            <a:r>
              <a:rPr lang="en-US" sz="2800" dirty="0"/>
              <a:t> </a:t>
            </a:r>
            <a:r>
              <a:rPr lang="en-US" dirty="0"/>
              <a:t>        </a:t>
            </a:r>
            <a:r>
              <a:rPr lang="en-US" sz="2800" b="1" dirty="0">
                <a:solidFill>
                  <a:srgbClr val="000000"/>
                </a:solidFill>
              </a:rPr>
              <a:t>Na</a:t>
            </a:r>
            <a:r>
              <a:rPr lang="en-US" sz="2800" b="1" baseline="-25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SO</a:t>
            </a:r>
            <a:r>
              <a:rPr lang="en-US" sz="2800" b="1" baseline="-25000" dirty="0">
                <a:solidFill>
                  <a:srgbClr val="000000"/>
                </a:solidFill>
              </a:rPr>
              <a:t>4 </a:t>
            </a:r>
            <a:r>
              <a:rPr lang="en-US" sz="2800" b="1" dirty="0">
                <a:solidFill>
                  <a:srgbClr val="000000"/>
                </a:solidFill>
              </a:rPr>
              <a:t>+  BaCl</a:t>
            </a:r>
            <a:r>
              <a:rPr lang="en-US" sz="2800" b="1" baseline="-25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 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en-US" sz="2800" b="1" dirty="0">
                <a:solidFill>
                  <a:srgbClr val="000000"/>
                </a:solidFill>
              </a:rPr>
              <a:t>  BaSO</a:t>
            </a:r>
            <a:r>
              <a:rPr lang="en-US" sz="2800" b="1" baseline="-25000" dirty="0">
                <a:solidFill>
                  <a:srgbClr val="000000"/>
                </a:solidFill>
              </a:rPr>
              <a:t>4</a:t>
            </a:r>
            <a:r>
              <a:rPr lang="en-US" sz="2800" b="1" dirty="0">
                <a:solidFill>
                  <a:srgbClr val="000000"/>
                </a:solidFill>
              </a:rPr>
              <a:t>    +  2NaCl</a:t>
            </a:r>
            <a:endParaRPr lang="en-US" sz="2800" b="1" baseline="-25000" dirty="0">
              <a:solidFill>
                <a:srgbClr val="000000"/>
              </a:solidFill>
            </a:endParaRPr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5791200" y="4724400"/>
            <a:ext cx="0" cy="3810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495800" y="5181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( trắng )</a:t>
            </a:r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>
            <a:off x="304800" y="304800"/>
            <a:ext cx="8458200" cy="11430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</a:pPr>
            <a:r>
              <a:rPr lang="vi-VN" sz="4000" b="1">
                <a:solidFill>
                  <a:srgbClr val="FF0000"/>
                </a:solidFill>
              </a:rPr>
              <a:t>1. Phản ứng tạo thành chất kết tủa</a:t>
            </a:r>
          </a:p>
        </p:txBody>
      </p:sp>
      <p:sp>
        <p:nvSpPr>
          <p:cNvPr id="11272" name="Oval 6">
            <a:hlinkClick r:id="rId2" action="ppaction://hlinkfile"/>
          </p:cNvPr>
          <p:cNvSpPr>
            <a:spLocks noChangeArrowheads="1"/>
          </p:cNvSpPr>
          <p:nvPr/>
        </p:nvSpPr>
        <p:spPr bwMode="auto">
          <a:xfrm>
            <a:off x="6629400" y="5638800"/>
            <a:ext cx="1346200" cy="914400"/>
          </a:xfrm>
          <a:prstGeom prst="ellipse">
            <a:avLst/>
          </a:prstGeom>
          <a:solidFill>
            <a:srgbClr val="FFCCCC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3000" b="1">
                <a:solidFill>
                  <a:srgbClr val="0000FF"/>
                </a:solidFill>
                <a:cs typeface="Times New Roman" pitchFamily="18" charset="0"/>
                <a:hlinkClick r:id="rId3" action="ppaction://hlinkfile"/>
              </a:rPr>
              <a:t>TN 1</a:t>
            </a:r>
            <a:endParaRPr lang="en-US" sz="3000" b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971800"/>
            <a:ext cx="4810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rgbClr val="000000"/>
                </a:solidFill>
              </a:rPr>
              <a:t>thấy</a:t>
            </a:r>
            <a:r>
              <a:rPr lang="en-US" sz="3200"/>
              <a:t> </a:t>
            </a:r>
            <a:r>
              <a:rPr lang="en-US" sz="3200" b="1" i="1" u="sng">
                <a:solidFill>
                  <a:srgbClr val="0000FF"/>
                </a:solidFill>
              </a:rPr>
              <a:t>kết tủa trắng</a:t>
            </a:r>
            <a:r>
              <a:rPr lang="en-US" sz="3200"/>
              <a:t> </a:t>
            </a:r>
            <a:r>
              <a:rPr lang="en-US" sz="3200">
                <a:solidFill>
                  <a:srgbClr val="000000"/>
                </a:solidFill>
              </a:rPr>
              <a:t>xuất hiện</a:t>
            </a:r>
            <a:r>
              <a:rPr lang="en-US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5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1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  <p:bldP spid="31747" grpId="0"/>
      <p:bldP spid="31749" grpId="0" animBg="1"/>
      <p:bldP spid="31751" grpId="0"/>
      <p:bldP spid="317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9" name="Oval 9"/>
          <p:cNvSpPr>
            <a:spLocks noChangeArrowheads="1"/>
          </p:cNvSpPr>
          <p:nvPr/>
        </p:nvSpPr>
        <p:spPr bwMode="auto">
          <a:xfrm>
            <a:off x="4267200" y="1114425"/>
            <a:ext cx="762000" cy="609600"/>
          </a:xfrm>
          <a:prstGeom prst="ellips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30730" name="Oval 10"/>
          <p:cNvSpPr>
            <a:spLocks noChangeArrowheads="1"/>
          </p:cNvSpPr>
          <p:nvPr/>
        </p:nvSpPr>
        <p:spPr bwMode="auto">
          <a:xfrm>
            <a:off x="8209755" y="1047750"/>
            <a:ext cx="762000" cy="685800"/>
          </a:xfrm>
          <a:prstGeom prst="ellips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742950" y="1123950"/>
            <a:ext cx="838200" cy="533400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6909591" y="1165225"/>
            <a:ext cx="935828" cy="544512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457200" y="2343150"/>
            <a:ext cx="6477000" cy="579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→ </a:t>
            </a:r>
            <a:r>
              <a:rPr lang="en-US" sz="2800" b="1" i="1" dirty="0" err="1"/>
              <a:t>phương</a:t>
            </a:r>
            <a:r>
              <a:rPr lang="en-US" sz="2800" b="1" i="1" dirty="0"/>
              <a:t> </a:t>
            </a:r>
            <a:r>
              <a:rPr lang="en-US" sz="2800" b="1" i="1" dirty="0" err="1"/>
              <a:t>trình</a:t>
            </a:r>
            <a:r>
              <a:rPr lang="en-US" sz="2800" b="1" i="1" dirty="0"/>
              <a:t> ion </a:t>
            </a:r>
            <a:r>
              <a:rPr lang="en-US" sz="2800" b="1" i="1" dirty="0" err="1"/>
              <a:t>rút</a:t>
            </a:r>
            <a:r>
              <a:rPr lang="en-US" sz="2800" b="1" i="1" dirty="0"/>
              <a:t> </a:t>
            </a:r>
            <a:r>
              <a:rPr lang="en-US" sz="2800" b="1" i="1" dirty="0" err="1"/>
              <a:t>gọn</a:t>
            </a:r>
            <a:r>
              <a:rPr lang="en-US" sz="2800" b="1" i="1" dirty="0"/>
              <a:t>  </a:t>
            </a:r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609600" y="457200"/>
            <a:ext cx="8382000" cy="11604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buClr>
                <a:schemeClr val="tx1"/>
              </a:buClr>
              <a:buSzPct val="120000"/>
              <a:buFontTx/>
              <a:buChar char="•"/>
              <a:defRPr/>
            </a:pPr>
            <a:r>
              <a:rPr lang="en-US" sz="2800" dirty="0"/>
              <a:t> </a:t>
            </a:r>
            <a:r>
              <a:rPr lang="en-US" sz="2800" b="1" i="1" dirty="0" err="1">
                <a:solidFill>
                  <a:srgbClr val="000000"/>
                </a:solidFill>
              </a:rPr>
              <a:t>Phương</a:t>
            </a:r>
            <a:r>
              <a:rPr lang="en-US" sz="2800" b="1" i="1" dirty="0">
                <a:solidFill>
                  <a:srgbClr val="000000"/>
                </a:solidFill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</a:rPr>
              <a:t>trình</a:t>
            </a:r>
            <a:r>
              <a:rPr lang="en-US" sz="2800" b="1" i="1" dirty="0">
                <a:solidFill>
                  <a:srgbClr val="000000"/>
                </a:solidFill>
              </a:rPr>
              <a:t> ion </a:t>
            </a:r>
            <a:r>
              <a:rPr lang="en-US" sz="2800" b="1" i="1" dirty="0" err="1">
                <a:solidFill>
                  <a:srgbClr val="000000"/>
                </a:solidFill>
              </a:rPr>
              <a:t>đầy</a:t>
            </a:r>
            <a:r>
              <a:rPr lang="en-US" sz="2800" b="1" i="1" dirty="0">
                <a:solidFill>
                  <a:srgbClr val="000000"/>
                </a:solidFill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</a:rPr>
              <a:t>đủ</a:t>
            </a:r>
            <a:r>
              <a:rPr lang="en-US" sz="2800" b="1" i="1" dirty="0">
                <a:solidFill>
                  <a:srgbClr val="000000"/>
                </a:solidFill>
              </a:rPr>
              <a:t>:</a:t>
            </a:r>
          </a:p>
          <a:p>
            <a:pPr eaLnBrk="0" hangingPunct="0">
              <a:defRPr/>
            </a:pPr>
            <a:r>
              <a:rPr lang="en-US" sz="2800" dirty="0"/>
              <a:t>  2</a:t>
            </a:r>
            <a:r>
              <a:rPr lang="en-US" sz="2800" dirty="0">
                <a:solidFill>
                  <a:srgbClr val="000000"/>
                </a:solidFill>
              </a:rPr>
              <a:t>Na</a:t>
            </a:r>
            <a:r>
              <a:rPr lang="en-US" sz="2800" baseline="30000" dirty="0">
                <a:solidFill>
                  <a:srgbClr val="000000"/>
                </a:solidFill>
              </a:rPr>
              <a:t>+  </a:t>
            </a:r>
            <a:r>
              <a:rPr lang="en-US" sz="2800" dirty="0">
                <a:solidFill>
                  <a:srgbClr val="000000"/>
                </a:solidFill>
              </a:rPr>
              <a:t>+ SO</a:t>
            </a:r>
            <a:r>
              <a:rPr lang="en-US" sz="2800" baseline="-25000" dirty="0">
                <a:solidFill>
                  <a:srgbClr val="000000"/>
                </a:solidFill>
              </a:rPr>
              <a:t>4</a:t>
            </a:r>
            <a:r>
              <a:rPr lang="en-US" sz="2800" baseline="30000" dirty="0">
                <a:solidFill>
                  <a:srgbClr val="000000"/>
                </a:solidFill>
              </a:rPr>
              <a:t>2-</a:t>
            </a:r>
            <a:r>
              <a:rPr lang="en-US" sz="2800" dirty="0">
                <a:solidFill>
                  <a:srgbClr val="000000"/>
                </a:solidFill>
              </a:rPr>
              <a:t>  + Ba</a:t>
            </a:r>
            <a:r>
              <a:rPr lang="en-US" sz="2800" baseline="30000" dirty="0">
                <a:solidFill>
                  <a:srgbClr val="000000"/>
                </a:solidFill>
              </a:rPr>
              <a:t>2+</a:t>
            </a:r>
            <a:r>
              <a:rPr lang="en-US" sz="2800" dirty="0">
                <a:solidFill>
                  <a:srgbClr val="000000"/>
                </a:solidFill>
              </a:rPr>
              <a:t> +  2Cl</a:t>
            </a:r>
            <a:r>
              <a:rPr lang="en-US" sz="2800" baseline="30000" dirty="0">
                <a:solidFill>
                  <a:srgbClr val="000000"/>
                </a:solidFill>
              </a:rPr>
              <a:t>-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BaSO</a:t>
            </a:r>
            <a:r>
              <a:rPr lang="en-US" sz="2800" baseline="-25000" dirty="0" smtClean="0">
                <a:solidFill>
                  <a:srgbClr val="000000"/>
                </a:solidFill>
              </a:rPr>
              <a:t>4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+ 2Na</a:t>
            </a:r>
            <a:r>
              <a:rPr lang="en-US" sz="2800" baseline="30000" dirty="0">
                <a:solidFill>
                  <a:srgbClr val="000000"/>
                </a:solidFill>
              </a:rPr>
              <a:t>+ </a:t>
            </a:r>
            <a:r>
              <a:rPr lang="en-US" sz="2800" baseline="300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000000"/>
                </a:solidFill>
              </a:rPr>
              <a:t>+  </a:t>
            </a:r>
            <a:r>
              <a:rPr lang="en-US" sz="2800" dirty="0">
                <a:solidFill>
                  <a:srgbClr val="000000"/>
                </a:solidFill>
              </a:rPr>
              <a:t>2Cl</a:t>
            </a:r>
            <a:r>
              <a:rPr lang="en-US" sz="2800" baseline="30000" dirty="0">
                <a:solidFill>
                  <a:srgbClr val="000000"/>
                </a:solidFill>
              </a:rPr>
              <a:t>-</a:t>
            </a:r>
          </a:p>
        </p:txBody>
      </p:sp>
      <p:sp>
        <p:nvSpPr>
          <p:cNvPr id="12296" name="Line 35"/>
          <p:cNvSpPr>
            <a:spLocks noChangeShapeType="1"/>
          </p:cNvSpPr>
          <p:nvPr/>
        </p:nvSpPr>
        <p:spPr bwMode="auto">
          <a:xfrm>
            <a:off x="6629400" y="1219200"/>
            <a:ext cx="0" cy="3810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990600" y="3276600"/>
            <a:ext cx="6172200" cy="519113"/>
            <a:chOff x="816" y="2016"/>
            <a:chExt cx="3888" cy="327"/>
          </a:xfrm>
        </p:grpSpPr>
        <p:sp>
          <p:nvSpPr>
            <p:cNvPr id="30764" name="Text Box 44"/>
            <p:cNvSpPr txBox="1">
              <a:spLocks noChangeArrowheads="1"/>
            </p:cNvSpPr>
            <p:nvPr/>
          </p:nvSpPr>
          <p:spPr bwMode="auto">
            <a:xfrm>
              <a:off x="816" y="2016"/>
              <a:ext cx="3888" cy="327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2800" dirty="0" err="1">
                  <a:solidFill>
                    <a:srgbClr val="000000"/>
                  </a:solidFill>
                </a:rPr>
                <a:t>Ba</a:t>
              </a:r>
              <a:r>
                <a:rPr lang="en-US" sz="2800" baseline="30000" dirty="0" err="1">
                  <a:solidFill>
                    <a:srgbClr val="000000"/>
                  </a:solidFill>
                </a:rPr>
                <a:t>2</a:t>
              </a:r>
              <a:r>
                <a:rPr lang="en-US" sz="2800" baseline="30000" dirty="0">
                  <a:solidFill>
                    <a:srgbClr val="000000"/>
                  </a:solidFill>
                </a:rPr>
                <a:t>+   </a:t>
              </a:r>
              <a:r>
                <a:rPr lang="en-US" sz="2800" dirty="0">
                  <a:solidFill>
                    <a:srgbClr val="000000"/>
                  </a:solidFill>
                </a:rPr>
                <a:t>+   </a:t>
              </a:r>
              <a:r>
                <a:rPr lang="en-US" sz="2800" dirty="0" err="1">
                  <a:solidFill>
                    <a:srgbClr val="000000"/>
                  </a:solidFill>
                </a:rPr>
                <a:t>SO</a:t>
              </a:r>
              <a:r>
                <a:rPr lang="en-US" sz="2800" baseline="-25000" dirty="0" err="1">
                  <a:solidFill>
                    <a:srgbClr val="000000"/>
                  </a:solidFill>
                </a:rPr>
                <a:t>4</a:t>
              </a:r>
              <a:r>
                <a:rPr lang="en-US" sz="2800" baseline="30000" dirty="0" err="1">
                  <a:solidFill>
                    <a:srgbClr val="000000"/>
                  </a:solidFill>
                </a:rPr>
                <a:t>2</a:t>
              </a:r>
              <a:r>
                <a:rPr lang="en-US" sz="2800" baseline="30000" dirty="0">
                  <a:solidFill>
                    <a:srgbClr val="000000"/>
                  </a:solidFill>
                </a:rPr>
                <a:t>-</a:t>
              </a:r>
              <a:r>
                <a:rPr lang="en-US" sz="2800" dirty="0">
                  <a:solidFill>
                    <a:srgbClr val="000000"/>
                  </a:solidFill>
                </a:rPr>
                <a:t>  </a:t>
              </a: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→</a:t>
              </a:r>
              <a:r>
                <a:rPr lang="en-US" sz="2800" dirty="0">
                  <a:solidFill>
                    <a:srgbClr val="000000"/>
                  </a:solidFill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</a:rPr>
                <a:t>BaSO</a:t>
              </a:r>
              <a:r>
                <a:rPr lang="en-US" sz="2800" baseline="-25000" dirty="0" err="1">
                  <a:solidFill>
                    <a:srgbClr val="000000"/>
                  </a:solidFill>
                </a:rPr>
                <a:t>4</a:t>
              </a:r>
              <a:endParaRPr lang="en-US" sz="2800" dirty="0">
                <a:solidFill>
                  <a:srgbClr val="000000"/>
                </a:solidFill>
              </a:endParaRPr>
            </a:p>
          </p:txBody>
        </p:sp>
        <p:sp>
          <p:nvSpPr>
            <p:cNvPr id="12304" name="Line 45"/>
            <p:cNvSpPr>
              <a:spLocks noChangeShapeType="1"/>
            </p:cNvSpPr>
            <p:nvPr/>
          </p:nvSpPr>
          <p:spPr bwMode="auto">
            <a:xfrm>
              <a:off x="3312" y="2083"/>
              <a:ext cx="0" cy="192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6889746" y="1179511"/>
            <a:ext cx="955673" cy="554039"/>
          </a:xfrm>
          <a:prstGeom prst="rect">
            <a:avLst/>
          </a:prstGeom>
          <a:solidFill>
            <a:srgbClr val="6699FF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30737" name="Oval 17"/>
          <p:cNvSpPr>
            <a:spLocks noChangeArrowheads="1"/>
          </p:cNvSpPr>
          <p:nvPr/>
        </p:nvSpPr>
        <p:spPr bwMode="auto">
          <a:xfrm>
            <a:off x="8209755" y="1035050"/>
            <a:ext cx="781845" cy="698500"/>
          </a:xfrm>
          <a:prstGeom prst="ellipse">
            <a:avLst/>
          </a:prstGeom>
          <a:solidFill>
            <a:schemeClr val="folHlink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742950" y="1143000"/>
            <a:ext cx="838200" cy="533400"/>
          </a:xfrm>
          <a:prstGeom prst="rect">
            <a:avLst/>
          </a:prstGeom>
          <a:solidFill>
            <a:srgbClr val="6699FF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30736" name="Oval 16"/>
          <p:cNvSpPr>
            <a:spLocks noChangeArrowheads="1"/>
          </p:cNvSpPr>
          <p:nvPr/>
        </p:nvSpPr>
        <p:spPr bwMode="auto">
          <a:xfrm>
            <a:off x="4267200" y="1103313"/>
            <a:ext cx="762000" cy="609600"/>
          </a:xfrm>
          <a:prstGeom prst="ellipse">
            <a:avLst/>
          </a:prstGeom>
          <a:solidFill>
            <a:schemeClr val="folHlink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09600" y="4343400"/>
            <a:ext cx="7391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 </a:t>
            </a:r>
            <a:r>
              <a:rPr lang="en-US" sz="2800" b="1" dirty="0" err="1"/>
              <a:t>Bản</a:t>
            </a:r>
            <a:r>
              <a:rPr lang="en-US" sz="2800" b="1" dirty="0"/>
              <a:t> </a:t>
            </a:r>
            <a:r>
              <a:rPr lang="en-US" sz="2800" b="1" dirty="0" err="1"/>
              <a:t>chất</a:t>
            </a:r>
            <a:r>
              <a:rPr lang="en-US" sz="2800" b="1" dirty="0"/>
              <a:t> </a:t>
            </a:r>
            <a:r>
              <a:rPr lang="en-US" sz="2800" b="1" dirty="0" err="1"/>
              <a:t>phản</a:t>
            </a:r>
            <a:r>
              <a:rPr lang="en-US" sz="2800" b="1" dirty="0"/>
              <a:t> </a:t>
            </a:r>
            <a:r>
              <a:rPr lang="en-US" sz="2800" b="1" dirty="0" err="1"/>
              <a:t>ứng</a:t>
            </a:r>
            <a:r>
              <a:rPr lang="en-US" sz="2800" b="1" dirty="0"/>
              <a:t>: </a:t>
            </a:r>
            <a:r>
              <a:rPr lang="en-US" sz="2800" b="1" dirty="0" err="1"/>
              <a:t>Là</a:t>
            </a:r>
            <a:r>
              <a:rPr lang="en-US" sz="2800" b="1" dirty="0"/>
              <a:t> </a:t>
            </a:r>
            <a:r>
              <a:rPr lang="en-US" sz="2800" b="1" dirty="0" err="1"/>
              <a:t>sự</a:t>
            </a:r>
            <a:r>
              <a:rPr lang="en-US" sz="2800" b="1" dirty="0"/>
              <a:t> </a:t>
            </a:r>
            <a:r>
              <a:rPr lang="en-US" sz="2800" b="1" dirty="0" err="1"/>
              <a:t>kết</a:t>
            </a:r>
            <a:r>
              <a:rPr lang="en-US" sz="2800" b="1" dirty="0"/>
              <a:t> </a:t>
            </a:r>
            <a:r>
              <a:rPr lang="en-US" sz="2800" b="1" dirty="0" err="1"/>
              <a:t>hợp</a:t>
            </a:r>
            <a:r>
              <a:rPr lang="en-US" sz="2800" b="1" dirty="0"/>
              <a:t> </a:t>
            </a:r>
            <a:r>
              <a:rPr lang="en-US" sz="2800" b="1" dirty="0" err="1"/>
              <a:t>giữa</a:t>
            </a:r>
            <a:r>
              <a:rPr lang="en-US" sz="2800" b="1" dirty="0"/>
              <a:t> </a:t>
            </a:r>
            <a:r>
              <a:rPr lang="en-US" sz="2800" b="1" dirty="0" err="1"/>
              <a:t>dd</a:t>
            </a:r>
            <a:r>
              <a:rPr lang="en-US" sz="2800" b="1" dirty="0"/>
              <a:t> </a:t>
            </a:r>
            <a:r>
              <a:rPr lang="en-US" sz="2800" b="1" dirty="0" err="1"/>
              <a:t>chứa</a:t>
            </a:r>
            <a:r>
              <a:rPr lang="en-US" sz="2800" b="1" dirty="0"/>
              <a:t> ion </a:t>
            </a:r>
            <a:r>
              <a:rPr lang="en-US" sz="2800" b="1" dirty="0">
                <a:solidFill>
                  <a:srgbClr val="FF0000"/>
                </a:solidFill>
              </a:rPr>
              <a:t>Ba</a:t>
            </a:r>
            <a:r>
              <a:rPr lang="en-US" sz="2800" b="1" baseline="30000" dirty="0">
                <a:solidFill>
                  <a:srgbClr val="FF0000"/>
                </a:solidFill>
              </a:rPr>
              <a:t>2+ </a:t>
            </a:r>
            <a:r>
              <a:rPr lang="en-US" sz="2800" b="1" dirty="0" err="1"/>
              <a:t>và</a:t>
            </a:r>
            <a:r>
              <a:rPr lang="en-US" sz="2800" b="1" dirty="0"/>
              <a:t> </a:t>
            </a:r>
            <a:r>
              <a:rPr lang="en-US" sz="2800" b="1" dirty="0" err="1"/>
              <a:t>dd</a:t>
            </a:r>
            <a:r>
              <a:rPr lang="en-US" sz="2800" b="1" dirty="0"/>
              <a:t> </a:t>
            </a:r>
            <a:r>
              <a:rPr lang="en-US" sz="2800" b="1" dirty="0" err="1"/>
              <a:t>chứa</a:t>
            </a:r>
            <a:r>
              <a:rPr lang="en-US" sz="2800" b="1" dirty="0"/>
              <a:t> ion </a:t>
            </a:r>
            <a:r>
              <a:rPr lang="en-US" sz="2800" b="1" dirty="0">
                <a:solidFill>
                  <a:srgbClr val="FF0000"/>
                </a:solidFill>
              </a:rPr>
              <a:t>SO</a:t>
            </a:r>
            <a:r>
              <a:rPr lang="en-US" sz="2800" b="1" baseline="-25000" dirty="0">
                <a:solidFill>
                  <a:srgbClr val="FF0000"/>
                </a:solidFill>
              </a:rPr>
              <a:t>4</a:t>
            </a:r>
            <a:r>
              <a:rPr lang="en-US" sz="2800" b="1" baseline="30000" dirty="0">
                <a:solidFill>
                  <a:srgbClr val="FF0000"/>
                </a:solidFill>
              </a:rPr>
              <a:t>2-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 animBg="1"/>
      <p:bldP spid="30730" grpId="0" animBg="1"/>
      <p:bldP spid="30731" grpId="0" animBg="1"/>
      <p:bldP spid="30732" grpId="0" animBg="1"/>
      <p:bldP spid="30740" grpId="0"/>
      <p:bldP spid="30745" grpId="0"/>
      <p:bldP spid="12296" grpId="0" animBg="1"/>
      <p:bldP spid="30738" grpId="0" animBg="1"/>
      <p:bldP spid="30737" grpId="0" animBg="1"/>
      <p:bldP spid="30739" grpId="0" animBg="1"/>
      <p:bldP spid="30736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53400" cy="457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87301"/>
            <a:ext cx="7924800" cy="609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AgNO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NaCl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210819"/>
              </p:ext>
            </p:extLst>
          </p:nvPr>
        </p:nvGraphicFramePr>
        <p:xfrm>
          <a:off x="5410200" y="1676400"/>
          <a:ext cx="228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3" imgW="139639" imgH="203112" progId="Equation.DSMT4">
                  <p:embed/>
                </p:oleObj>
              </mc:Choice>
              <mc:Fallback>
                <p:oleObj name="Equation" r:id="rId3" imgW="139639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676400"/>
                        <a:ext cx="228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525564"/>
              </p:ext>
            </p:extLst>
          </p:nvPr>
        </p:nvGraphicFramePr>
        <p:xfrm>
          <a:off x="3467100" y="163066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5" imgW="190417" imgH="139639" progId="Equation.DSMT4">
                  <p:embed/>
                </p:oleObj>
              </mc:Choice>
              <mc:Fallback>
                <p:oleObj name="Equation" r:id="rId5" imgW="190417" imgH="13963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163066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343400" y="1524000"/>
            <a:ext cx="403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 </a:t>
            </a:r>
            <a:r>
              <a:rPr lang="en-US" sz="2800" dirty="0" err="1"/>
              <a:t>AgCl</a:t>
            </a:r>
            <a:r>
              <a:rPr lang="en-US" sz="2800" dirty="0"/>
              <a:t>  </a:t>
            </a:r>
            <a:r>
              <a:rPr lang="en-US" sz="2800" dirty="0" smtClean="0"/>
              <a:t>    + </a:t>
            </a:r>
            <a:r>
              <a:rPr lang="en-US" sz="2800" dirty="0"/>
              <a:t>NaNO</a:t>
            </a:r>
            <a:r>
              <a:rPr lang="en-US" sz="2800" baseline="-25000" dirty="0"/>
              <a:t>3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5800" y="2474318"/>
            <a:ext cx="243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 </a:t>
            </a:r>
            <a:r>
              <a:rPr lang="en-US" sz="2800" dirty="0"/>
              <a:t>Pt ion </a:t>
            </a:r>
            <a:r>
              <a:rPr lang="en-US" sz="2800" dirty="0" err="1"/>
              <a:t>đầy</a:t>
            </a:r>
            <a:r>
              <a:rPr lang="en-US" sz="2800" dirty="0"/>
              <a:t> </a:t>
            </a:r>
            <a:r>
              <a:rPr lang="en-US" sz="2800" dirty="0" err="1"/>
              <a:t>đủ</a:t>
            </a:r>
            <a:r>
              <a:rPr lang="en-US" sz="2800" dirty="0"/>
              <a:t>: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28700" y="3512344"/>
            <a:ext cx="701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Ag</a:t>
            </a:r>
            <a:r>
              <a:rPr lang="en-US" baseline="30000" dirty="0"/>
              <a:t>+</a:t>
            </a:r>
            <a:r>
              <a:rPr lang="en-US" dirty="0"/>
              <a:t> + NO</a:t>
            </a:r>
            <a:r>
              <a:rPr lang="en-US" baseline="-25000" dirty="0"/>
              <a:t>3</a:t>
            </a:r>
            <a:r>
              <a:rPr lang="en-US" baseline="30000" dirty="0"/>
              <a:t>-</a:t>
            </a:r>
            <a:r>
              <a:rPr lang="en-US" dirty="0"/>
              <a:t>+ Na</a:t>
            </a:r>
            <a:r>
              <a:rPr lang="en-US" baseline="30000" dirty="0"/>
              <a:t>+</a:t>
            </a:r>
            <a:r>
              <a:rPr lang="en-US" dirty="0"/>
              <a:t> + Cl</a:t>
            </a:r>
            <a:r>
              <a:rPr lang="en-US" baseline="30000" dirty="0"/>
              <a:t>-   </a:t>
            </a:r>
            <a:r>
              <a:rPr lang="en-US" dirty="0"/>
              <a:t>     </a:t>
            </a:r>
            <a:r>
              <a:rPr lang="en-US" dirty="0" err="1"/>
              <a:t>AgCl</a:t>
            </a:r>
            <a:r>
              <a:rPr lang="en-US" dirty="0"/>
              <a:t>     +  Na</a:t>
            </a:r>
            <a:r>
              <a:rPr lang="en-US" baseline="30000" dirty="0"/>
              <a:t>+</a:t>
            </a:r>
            <a:r>
              <a:rPr lang="en-US" dirty="0"/>
              <a:t> + NO</a:t>
            </a:r>
            <a:r>
              <a:rPr lang="en-US" baseline="-25000" dirty="0"/>
              <a:t>3 </a:t>
            </a:r>
            <a:r>
              <a:rPr lang="en-US" baseline="30000" dirty="0"/>
              <a:t>-</a:t>
            </a:r>
          </a:p>
        </p:txBody>
      </p:sp>
      <p:graphicFrame>
        <p:nvGraphicFramePr>
          <p:cNvPr id="20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107738"/>
              </p:ext>
            </p:extLst>
          </p:nvPr>
        </p:nvGraphicFramePr>
        <p:xfrm>
          <a:off x="4076699" y="3721895"/>
          <a:ext cx="34290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7" imgW="190417" imgH="139639" progId="Equation.DSMT4">
                  <p:embed/>
                </p:oleObj>
              </mc:Choice>
              <mc:Fallback>
                <p:oleObj name="Equation" r:id="rId7" imgW="190417" imgH="13963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699" y="3721895"/>
                        <a:ext cx="342900" cy="252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1675898"/>
              </p:ext>
            </p:extLst>
          </p:nvPr>
        </p:nvGraphicFramePr>
        <p:xfrm>
          <a:off x="5219700" y="3602832"/>
          <a:ext cx="3048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9" imgW="139639" imgH="203112" progId="Equation.DSMT4">
                  <p:embed/>
                </p:oleObj>
              </mc:Choice>
              <mc:Fallback>
                <p:oleObj name="Equation" r:id="rId9" imgW="139639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3602832"/>
                        <a:ext cx="3048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838200" y="4478735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Pt ion </a:t>
            </a:r>
            <a:r>
              <a:rPr lang="en-US" sz="2800" dirty="0" err="1"/>
              <a:t>rút</a:t>
            </a:r>
            <a:r>
              <a:rPr lang="en-US" sz="2800" dirty="0"/>
              <a:t> </a:t>
            </a:r>
            <a:r>
              <a:rPr lang="en-US" sz="2800" dirty="0" err="1"/>
              <a:t>gọn</a:t>
            </a:r>
            <a:r>
              <a:rPr lang="en-US" sz="2800" dirty="0"/>
              <a:t>:</a:t>
            </a:r>
          </a:p>
        </p:txBody>
      </p:sp>
      <p:sp>
        <p:nvSpPr>
          <p:cNvPr id="15" name="Text Box 44"/>
          <p:cNvSpPr txBox="1">
            <a:spLocks noChangeArrowheads="1"/>
          </p:cNvSpPr>
          <p:nvPr/>
        </p:nvSpPr>
        <p:spPr bwMode="auto">
          <a:xfrm>
            <a:off x="1600200" y="5410200"/>
            <a:ext cx="61722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 smtClean="0">
                <a:solidFill>
                  <a:srgbClr val="000000"/>
                </a:solidFill>
              </a:rPr>
              <a:t>Ag</a:t>
            </a:r>
            <a:r>
              <a:rPr lang="en-US" sz="2800" baseline="30000" smtClean="0">
                <a:solidFill>
                  <a:srgbClr val="000000"/>
                </a:solidFill>
              </a:rPr>
              <a:t>+   </a:t>
            </a:r>
            <a:r>
              <a:rPr lang="en-US" sz="2800">
                <a:solidFill>
                  <a:srgbClr val="000000"/>
                </a:solidFill>
              </a:rPr>
              <a:t>+   </a:t>
            </a:r>
            <a:r>
              <a:rPr lang="en-US" sz="2800" smtClean="0">
                <a:solidFill>
                  <a:srgbClr val="000000"/>
                </a:solidFill>
              </a:rPr>
              <a:t>Cl</a:t>
            </a:r>
            <a:r>
              <a:rPr lang="en-US" sz="2800" baseline="30000" smtClean="0">
                <a:solidFill>
                  <a:srgbClr val="000000"/>
                </a:solidFill>
              </a:rPr>
              <a:t>-</a:t>
            </a:r>
            <a:r>
              <a:rPr lang="en-US" sz="2800" smtClean="0">
                <a:solidFill>
                  <a:srgbClr val="000000"/>
                </a:solidFill>
              </a:rPr>
              <a:t>  </a:t>
            </a:r>
            <a:r>
              <a:rPr lang="en-US" smtClean="0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en-US" sz="2800">
                <a:solidFill>
                  <a:srgbClr val="000000"/>
                </a:solidFill>
              </a:rPr>
              <a:t> </a:t>
            </a:r>
            <a:r>
              <a:rPr lang="en-US" sz="2800" smtClean="0">
                <a:solidFill>
                  <a:srgbClr val="000000"/>
                </a:solidFill>
              </a:rPr>
              <a:t>        AgCl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8" grpId="0"/>
      <p:bldP spid="11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33488"/>
            <a:ext cx="7162800" cy="19970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b="1" i="1" u="sng" smtClean="0">
                <a:solidFill>
                  <a:srgbClr val="0000FF"/>
                </a:solidFill>
                <a:latin typeface="Times New Roman" pitchFamily="18" charset="0"/>
              </a:rPr>
              <a:t>a) Phản ứng tạo thành nước: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i="1" smtClean="0">
                <a:solidFill>
                  <a:srgbClr val="FF0066"/>
                </a:solidFill>
                <a:latin typeface="Times New Roman" pitchFamily="18" charset="0"/>
              </a:rPr>
              <a:t>Thí nghiệm2:</a:t>
            </a:r>
            <a:r>
              <a:rPr lang="en-US" sz="2800" i="1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smtClean="0">
                <a:solidFill>
                  <a:srgbClr val="000000"/>
                </a:solidFill>
                <a:latin typeface="Times New Roman" pitchFamily="18" charset="0"/>
              </a:rPr>
              <a:t>Chuẩn bị một cốc đựng dd NaOH 0,1M, nhỏ thêm vài giọt phenolphtalein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685800" y="2895600"/>
            <a:ext cx="6096000" cy="11604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Cho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dd</a:t>
            </a: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HCl</a:t>
            </a: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0,1M</a:t>
            </a: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vào</a:t>
            </a: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cốc</a:t>
            </a:r>
            <a:endParaRPr lang="en-US" sz="28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0" hangingPunct="0">
              <a:defRPr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762000" y="35052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Clr>
                <a:schemeClr val="tx1"/>
              </a:buClr>
              <a:buSzPct val="120000"/>
              <a:buFontTx/>
              <a:buChar char="•"/>
            </a:pPr>
            <a:r>
              <a:rPr lang="en-US" sz="2800"/>
              <a:t> </a:t>
            </a:r>
            <a:r>
              <a:rPr lang="en-US" sz="2800" b="1" i="1">
                <a:solidFill>
                  <a:srgbClr val="000000"/>
                </a:solidFill>
              </a:rPr>
              <a:t>Hiện tượng: 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124200" y="2362200"/>
            <a:ext cx="5257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 dirty="0"/>
              <a:t>  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en-US" sz="2800" dirty="0"/>
              <a:t> </a:t>
            </a:r>
            <a:r>
              <a:rPr lang="en-US" sz="2800" b="1" dirty="0" err="1">
                <a:solidFill>
                  <a:srgbClr val="FF0066"/>
                </a:solidFill>
              </a:rPr>
              <a:t>dd</a:t>
            </a:r>
            <a:r>
              <a:rPr lang="en-US" sz="2800" b="1" dirty="0">
                <a:solidFill>
                  <a:srgbClr val="FF0066"/>
                </a:solidFill>
              </a:rPr>
              <a:t> </a:t>
            </a:r>
            <a:r>
              <a:rPr lang="en-US" sz="2800" b="1" dirty="0" err="1">
                <a:solidFill>
                  <a:srgbClr val="FF0066"/>
                </a:solidFill>
              </a:rPr>
              <a:t>có</a:t>
            </a:r>
            <a:r>
              <a:rPr lang="en-US" sz="2800" b="1" dirty="0">
                <a:solidFill>
                  <a:srgbClr val="FF0066"/>
                </a:solidFill>
              </a:rPr>
              <a:t> </a:t>
            </a:r>
            <a:r>
              <a:rPr lang="en-US" sz="2800" b="1" dirty="0" err="1">
                <a:solidFill>
                  <a:srgbClr val="FF0066"/>
                </a:solidFill>
              </a:rPr>
              <a:t>màu</a:t>
            </a:r>
            <a:r>
              <a:rPr lang="en-US" sz="2800" b="1" dirty="0">
                <a:solidFill>
                  <a:srgbClr val="FF0066"/>
                </a:solidFill>
              </a:rPr>
              <a:t> </a:t>
            </a:r>
            <a:r>
              <a:rPr lang="en-US" sz="2800" b="1" dirty="0" err="1">
                <a:solidFill>
                  <a:srgbClr val="FF0066"/>
                </a:solidFill>
              </a:rPr>
              <a:t>hồng</a:t>
            </a:r>
            <a:r>
              <a:rPr lang="en-US" sz="2800" b="1" dirty="0">
                <a:solidFill>
                  <a:srgbClr val="FF0066"/>
                </a:solidFill>
              </a:rPr>
              <a:t>.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5638800" y="2971800"/>
            <a:ext cx="35052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en-US" sz="2800" dirty="0"/>
              <a:t> </a:t>
            </a:r>
            <a:r>
              <a:rPr lang="en-US" sz="2800" b="1" dirty="0" err="1">
                <a:solidFill>
                  <a:srgbClr val="FF0066"/>
                </a:solidFill>
              </a:rPr>
              <a:t>dd</a:t>
            </a:r>
            <a:r>
              <a:rPr lang="en-US" sz="2800" b="1" dirty="0">
                <a:solidFill>
                  <a:srgbClr val="FF0066"/>
                </a:solidFill>
              </a:rPr>
              <a:t> </a:t>
            </a:r>
            <a:r>
              <a:rPr lang="en-US" sz="2800" b="1" dirty="0" err="1">
                <a:solidFill>
                  <a:srgbClr val="FF0066"/>
                </a:solidFill>
              </a:rPr>
              <a:t>mất</a:t>
            </a:r>
            <a:r>
              <a:rPr lang="en-US" sz="2800" b="1" dirty="0">
                <a:solidFill>
                  <a:srgbClr val="FF0066"/>
                </a:solidFill>
              </a:rPr>
              <a:t> </a:t>
            </a:r>
            <a:r>
              <a:rPr lang="en-US" sz="2800" b="1" dirty="0" err="1">
                <a:solidFill>
                  <a:srgbClr val="FF0066"/>
                </a:solidFill>
              </a:rPr>
              <a:t>màu</a:t>
            </a:r>
            <a:r>
              <a:rPr lang="en-US" sz="2800" b="1" dirty="0">
                <a:solidFill>
                  <a:srgbClr val="FF0066"/>
                </a:solidFill>
              </a:rPr>
              <a:t> </a:t>
            </a:r>
            <a:r>
              <a:rPr lang="en-US" sz="2800" b="1" dirty="0" err="1">
                <a:solidFill>
                  <a:srgbClr val="FF0066"/>
                </a:solidFill>
              </a:rPr>
              <a:t>dần</a:t>
            </a:r>
            <a:r>
              <a:rPr lang="en-US" sz="2800" b="1" dirty="0">
                <a:solidFill>
                  <a:srgbClr val="FF0066"/>
                </a:solidFill>
              </a:rPr>
              <a:t>.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838200" y="4114800"/>
            <a:ext cx="6629400" cy="1098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  <a:p>
            <a:pPr eaLnBrk="0" hangingPunct="0">
              <a:defRPr/>
            </a:pPr>
            <a:r>
              <a:rPr lang="en-US" sz="2800" dirty="0">
                <a:solidFill>
                  <a:srgbClr val="000000"/>
                </a:solidFill>
              </a:rPr>
              <a:t>               </a:t>
            </a:r>
            <a:r>
              <a:rPr lang="en-US" sz="2800" dirty="0" err="1">
                <a:solidFill>
                  <a:srgbClr val="000000"/>
                </a:solidFill>
              </a:rPr>
              <a:t>NaOH</a:t>
            </a:r>
            <a:r>
              <a:rPr lang="en-US" sz="2800" dirty="0">
                <a:solidFill>
                  <a:srgbClr val="000000"/>
                </a:solidFill>
              </a:rPr>
              <a:t>  +  </a:t>
            </a:r>
            <a:r>
              <a:rPr lang="en-US" sz="2800" dirty="0" err="1">
                <a:solidFill>
                  <a:srgbClr val="000000"/>
                </a:solidFill>
              </a:rPr>
              <a:t>HCl</a:t>
            </a:r>
            <a:r>
              <a:rPr lang="en-US" sz="2800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en-US" sz="2800" dirty="0">
                <a:solidFill>
                  <a:srgbClr val="000000"/>
                </a:solidFill>
              </a:rPr>
              <a:t>  </a:t>
            </a:r>
            <a:r>
              <a:rPr lang="en-US" sz="2800" dirty="0" err="1">
                <a:solidFill>
                  <a:srgbClr val="000000"/>
                </a:solidFill>
              </a:rPr>
              <a:t>NaCl</a:t>
            </a:r>
            <a:r>
              <a:rPr lang="en-US" sz="2800" dirty="0">
                <a:solidFill>
                  <a:srgbClr val="000000"/>
                </a:solidFill>
              </a:rPr>
              <a:t>   +   H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28680" name="Oval 8">
            <a:hlinkClick r:id="rId2" action="ppaction://hlinkfile"/>
          </p:cNvPr>
          <p:cNvSpPr>
            <a:spLocks noChangeArrowheads="1"/>
          </p:cNvSpPr>
          <p:nvPr/>
        </p:nvSpPr>
        <p:spPr bwMode="auto">
          <a:xfrm>
            <a:off x="7772400" y="5334000"/>
            <a:ext cx="1066800" cy="609600"/>
          </a:xfrm>
          <a:prstGeom prst="ellipse">
            <a:avLst/>
          </a:prstGeom>
          <a:solidFill>
            <a:srgbClr val="FFCCCC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</a:pPr>
            <a:r>
              <a:rPr lang="en-US" b="1">
                <a:solidFill>
                  <a:srgbClr val="0000FF"/>
                </a:solidFill>
                <a:latin typeface="Tahoma" pitchFamily="34" charset="0"/>
                <a:hlinkClick r:id="rId3" action="ppaction://hlinkfile"/>
              </a:rPr>
              <a:t>TN 2</a:t>
            </a:r>
            <a:endParaRPr lang="en-US" b="1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</a:pPr>
            <a:r>
              <a:rPr lang="vi-VN" sz="4000" b="1">
                <a:solidFill>
                  <a:srgbClr val="FF0000"/>
                </a:solidFill>
              </a:rPr>
              <a:t>2. Phản ứng tạo thành chất điện li yếu</a:t>
            </a:r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066800" y="4191000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</a:rPr>
              <a:t>PTPƯ:</a:t>
            </a:r>
          </a:p>
        </p:txBody>
      </p:sp>
      <p:sp>
        <p:nvSpPr>
          <p:cNvPr id="13323" name="Right Arrow 1"/>
          <p:cNvSpPr>
            <a:spLocks noChangeArrowheads="1"/>
          </p:cNvSpPr>
          <p:nvPr/>
        </p:nvSpPr>
        <p:spPr bwMode="auto">
          <a:xfrm>
            <a:off x="6610350" y="1501775"/>
            <a:ext cx="495300" cy="44450"/>
          </a:xfrm>
          <a:prstGeom prst="rightArrow">
            <a:avLst>
              <a:gd name="adj1" fmla="val 50000"/>
              <a:gd name="adj2" fmla="val 51433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3324" name="Right Arrow 2"/>
          <p:cNvSpPr>
            <a:spLocks noChangeArrowheads="1"/>
          </p:cNvSpPr>
          <p:nvPr/>
        </p:nvSpPr>
        <p:spPr bwMode="auto">
          <a:xfrm>
            <a:off x="6248400" y="1455738"/>
            <a:ext cx="1066800" cy="46037"/>
          </a:xfrm>
          <a:prstGeom prst="rightArrow">
            <a:avLst>
              <a:gd name="adj1" fmla="val 50000"/>
              <a:gd name="adj2" fmla="val 49671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8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/>
      <p:bldP spid="28675" grpId="0"/>
      <p:bldP spid="28676" grpId="0"/>
      <p:bldP spid="28677" grpId="0"/>
      <p:bldP spid="28678" grpId="0"/>
      <p:bldP spid="28679" grpId="0"/>
      <p:bldP spid="28680" grpId="0" animBg="1"/>
      <p:bldP spid="2868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91000" cy="563562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Phương trình ion đầy đủ: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3429000"/>
            <a:ext cx="8077200" cy="1446213"/>
          </a:xfrm>
        </p:spPr>
        <p:txBody>
          <a:bodyPr>
            <a:spAutoFit/>
          </a:bodyPr>
          <a:lstStyle/>
          <a:p>
            <a:pPr eaLnBrk="1" hangingPunct="1"/>
            <a:r>
              <a:rPr lang="en-US" smtClean="0"/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Bản chất phản ứng: Là sự kết hợp giữa dd chứa ion H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(axit)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và dd chứa ion OH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(bazơ) gọi là phản ứng trung hòa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1131888"/>
            <a:ext cx="723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Na</a:t>
            </a:r>
            <a:r>
              <a:rPr lang="en-US" baseline="30000"/>
              <a:t>+ </a:t>
            </a:r>
            <a:r>
              <a:rPr lang="en-US"/>
              <a:t>+ OH</a:t>
            </a:r>
            <a:r>
              <a:rPr lang="en-US" baseline="30000"/>
              <a:t>-</a:t>
            </a:r>
            <a:r>
              <a:rPr lang="en-US"/>
              <a:t> + H</a:t>
            </a:r>
            <a:r>
              <a:rPr lang="en-US" baseline="30000"/>
              <a:t>+</a:t>
            </a:r>
            <a:r>
              <a:rPr lang="en-US"/>
              <a:t> + Cl</a:t>
            </a:r>
            <a:r>
              <a:rPr lang="en-US" baseline="30000"/>
              <a:t>- </a:t>
            </a:r>
            <a:r>
              <a:rPr lang="en-US"/>
              <a:t>         Na</a:t>
            </a:r>
            <a:r>
              <a:rPr lang="en-US" baseline="30000"/>
              <a:t>+</a:t>
            </a:r>
            <a:r>
              <a:rPr lang="en-US"/>
              <a:t> + Cl</a:t>
            </a:r>
            <a:r>
              <a:rPr lang="en-US" baseline="30000"/>
              <a:t>-</a:t>
            </a:r>
            <a:r>
              <a:rPr lang="en-US"/>
              <a:t> + H</a:t>
            </a:r>
            <a:r>
              <a:rPr lang="en-US" baseline="-25000"/>
              <a:t>2</a:t>
            </a:r>
            <a:r>
              <a:rPr lang="en-US"/>
              <a:t>O</a:t>
            </a:r>
          </a:p>
        </p:txBody>
      </p:sp>
      <p:cxnSp>
        <p:nvCxnSpPr>
          <p:cNvPr id="14341" name="Straight Arrow Connector 6"/>
          <p:cNvCxnSpPr>
            <a:cxnSpLocks noChangeShapeType="1"/>
          </p:cNvCxnSpPr>
          <p:nvPr/>
        </p:nvCxnSpPr>
        <p:spPr bwMode="auto">
          <a:xfrm>
            <a:off x="3951288" y="1362075"/>
            <a:ext cx="457200" cy="0"/>
          </a:xfrm>
          <a:prstGeom prst="straightConnector1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9" name="Rectangle 8"/>
          <p:cNvSpPr/>
          <p:nvPr/>
        </p:nvSpPr>
        <p:spPr>
          <a:xfrm>
            <a:off x="3352800" y="1131888"/>
            <a:ext cx="598488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1828800"/>
            <a:ext cx="4876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kern="0" dirty="0" err="1">
                <a:solidFill>
                  <a:srgbClr val="000000"/>
                </a:solidFill>
                <a:ea typeface="+mj-ea"/>
                <a:cs typeface="Times New Roman" pitchFamily="18" charset="0"/>
              </a:rPr>
              <a:t>Phương</a:t>
            </a:r>
            <a:r>
              <a:rPr lang="en-US" sz="2800" kern="0" dirty="0">
                <a:solidFill>
                  <a:srgbClr val="000000"/>
                </a:solidFill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ea typeface="+mj-ea"/>
                <a:cs typeface="Times New Roman" pitchFamily="18" charset="0"/>
              </a:rPr>
              <a:t>trình</a:t>
            </a:r>
            <a:r>
              <a:rPr lang="en-US" sz="2800" kern="0" dirty="0">
                <a:solidFill>
                  <a:srgbClr val="000000"/>
                </a:solidFill>
                <a:ea typeface="+mj-ea"/>
                <a:cs typeface="Times New Roman" pitchFamily="18" charset="0"/>
              </a:rPr>
              <a:t> ion </a:t>
            </a:r>
            <a:r>
              <a:rPr lang="en-US" sz="2800" kern="0" dirty="0" err="1">
                <a:solidFill>
                  <a:srgbClr val="000000"/>
                </a:solidFill>
                <a:ea typeface="+mj-ea"/>
                <a:cs typeface="Times New Roman" pitchFamily="18" charset="0"/>
              </a:rPr>
              <a:t>rút</a:t>
            </a:r>
            <a:r>
              <a:rPr lang="en-US" sz="2800" kern="0" dirty="0">
                <a:solidFill>
                  <a:srgbClr val="000000"/>
                </a:solidFill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solidFill>
                  <a:srgbClr val="000000"/>
                </a:solidFill>
                <a:ea typeface="+mj-ea"/>
                <a:cs typeface="Times New Roman" pitchFamily="18" charset="0"/>
              </a:rPr>
              <a:t>gọn</a:t>
            </a:r>
            <a:r>
              <a:rPr lang="en-US" sz="2800" kern="0" dirty="0">
                <a:solidFill>
                  <a:srgbClr val="000000"/>
                </a:solidFill>
                <a:ea typeface="+mj-ea"/>
                <a:cs typeface="Times New Roman" pitchFamily="18" charset="0"/>
              </a:rPr>
              <a:t>:</a:t>
            </a:r>
            <a:endParaRPr lang="en-US" dirty="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440499" y="2590800"/>
            <a:ext cx="61722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>
                <a:solidFill>
                  <a:srgbClr val="000000"/>
                </a:solidFill>
              </a:rPr>
              <a:t>H</a:t>
            </a:r>
            <a:r>
              <a:rPr lang="en-US" sz="2800" baseline="30000" smtClean="0">
                <a:solidFill>
                  <a:srgbClr val="000000"/>
                </a:solidFill>
              </a:rPr>
              <a:t>+   </a:t>
            </a:r>
            <a:r>
              <a:rPr lang="en-US" sz="2800">
                <a:solidFill>
                  <a:srgbClr val="000000"/>
                </a:solidFill>
              </a:rPr>
              <a:t>+   </a:t>
            </a:r>
            <a:r>
              <a:rPr lang="en-US" sz="2800" smtClean="0">
                <a:solidFill>
                  <a:srgbClr val="000000"/>
                </a:solidFill>
              </a:rPr>
              <a:t>OH</a:t>
            </a:r>
            <a:r>
              <a:rPr lang="en-US" sz="2800" baseline="30000" smtClean="0">
                <a:solidFill>
                  <a:srgbClr val="000000"/>
                </a:solidFill>
              </a:rPr>
              <a:t>-</a:t>
            </a:r>
            <a:r>
              <a:rPr lang="en-US" sz="2800" smtClean="0">
                <a:solidFill>
                  <a:srgbClr val="000000"/>
                </a:solidFill>
              </a:rPr>
              <a:t>  </a:t>
            </a:r>
            <a:r>
              <a:rPr lang="en-US" smtClean="0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en-US" sz="2800">
                <a:solidFill>
                  <a:srgbClr val="000000"/>
                </a:solidFill>
              </a:rPr>
              <a:t> </a:t>
            </a:r>
            <a:r>
              <a:rPr lang="en-US" sz="2800" smtClean="0">
                <a:solidFill>
                  <a:srgbClr val="000000"/>
                </a:solidFill>
              </a:rPr>
              <a:t>        H</a:t>
            </a:r>
            <a:r>
              <a:rPr lang="en-US" sz="2800" baseline="-25000" smtClean="0">
                <a:solidFill>
                  <a:srgbClr val="000000"/>
                </a:solidFill>
              </a:rPr>
              <a:t>2</a:t>
            </a:r>
            <a:r>
              <a:rPr lang="en-US" sz="2800" smtClean="0">
                <a:solidFill>
                  <a:srgbClr val="000000"/>
                </a:solidFill>
              </a:rPr>
              <a:t>O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5" grpId="0"/>
      <p:bldP spid="9" grpId="0"/>
      <p:bldP spid="10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1858</TotalTime>
  <Words>941</Words>
  <Application>Microsoft Office PowerPoint</Application>
  <PresentationFormat>On-screen Show (4:3)</PresentationFormat>
  <Paragraphs>124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Ví dụ: Viết phương trình phân tử và ion rút gọn</vt:lpstr>
      <vt:lpstr>PowerPoint Presentation</vt:lpstr>
      <vt:lpstr>Phương trình ion đầy đủ:</vt:lpstr>
      <vt:lpstr>Lưu ý: Bazơ không tan + Axit   -&gt;    Muối  + H2O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Sự tồn tại các ion cùng 1 dung dịch</vt:lpstr>
      <vt:lpstr>Bài tập 1: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Dạy và học</dc:title>
  <dc:creator>User</dc:creator>
  <cp:lastModifiedBy>Nguyen</cp:lastModifiedBy>
  <cp:revision>157</cp:revision>
  <dcterms:created xsi:type="dcterms:W3CDTF">2009-09-25T10:30:38Z</dcterms:created>
  <dcterms:modified xsi:type="dcterms:W3CDTF">2021-08-28T11:38:22Z</dcterms:modified>
</cp:coreProperties>
</file>